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9" r:id="rId2"/>
    <p:sldMasterId id="2147483717" r:id="rId3"/>
  </p:sldMasterIdLst>
  <p:notesMasterIdLst>
    <p:notesMasterId r:id="rId68"/>
  </p:notesMasterIdLst>
  <p:sldIdLst>
    <p:sldId id="256" r:id="rId4"/>
    <p:sldId id="257" r:id="rId5"/>
    <p:sldId id="282" r:id="rId6"/>
    <p:sldId id="266" r:id="rId7"/>
    <p:sldId id="265" r:id="rId8"/>
    <p:sldId id="267" r:id="rId9"/>
    <p:sldId id="258" r:id="rId10"/>
    <p:sldId id="268" r:id="rId11"/>
    <p:sldId id="269" r:id="rId12"/>
    <p:sldId id="259" r:id="rId13"/>
    <p:sldId id="260" r:id="rId14"/>
    <p:sldId id="261" r:id="rId15"/>
    <p:sldId id="262" r:id="rId16"/>
    <p:sldId id="263" r:id="rId17"/>
    <p:sldId id="264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74" r:id="rId29"/>
    <p:sldId id="275" r:id="rId30"/>
    <p:sldId id="283" r:id="rId31"/>
    <p:sldId id="303" r:id="rId32"/>
    <p:sldId id="302" r:id="rId33"/>
    <p:sldId id="304" r:id="rId34"/>
    <p:sldId id="305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7" r:id="rId48"/>
    <p:sldId id="298" r:id="rId49"/>
    <p:sldId id="296" r:id="rId50"/>
    <p:sldId id="299" r:id="rId51"/>
    <p:sldId id="300" r:id="rId52"/>
    <p:sldId id="301" r:id="rId53"/>
    <p:sldId id="310" r:id="rId54"/>
    <p:sldId id="306" r:id="rId55"/>
    <p:sldId id="307" r:id="rId56"/>
    <p:sldId id="308" r:id="rId57"/>
    <p:sldId id="311" r:id="rId58"/>
    <p:sldId id="309" r:id="rId59"/>
    <p:sldId id="312" r:id="rId60"/>
    <p:sldId id="313" r:id="rId61"/>
    <p:sldId id="314" r:id="rId62"/>
    <p:sldId id="315" r:id="rId63"/>
    <p:sldId id="316" r:id="rId64"/>
    <p:sldId id="317" r:id="rId65"/>
    <p:sldId id="319" r:id="rId66"/>
    <p:sldId id="318" r:id="rId6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 autoAdjust="0"/>
    <p:restoredTop sz="94660"/>
  </p:normalViewPr>
  <p:slideViewPr>
    <p:cSldViewPr snapToGrid="0">
      <p:cViewPr>
        <p:scale>
          <a:sx n="66" d="100"/>
          <a:sy n="66" d="100"/>
        </p:scale>
        <p:origin x="1166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0D56D-9810-4673-AD58-DB1A140B8EF7}" type="datetimeFigureOut">
              <a:rPr lang="es-MX" smtClean="0"/>
              <a:t>13/11/2023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C99AC-7844-49F4-8DC0-5F2700B1AC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359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AB756-9787-2503-DE6D-0EC716B98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1CB2D0-BF5C-1573-3CEE-5AC04C339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B65C32-E229-AE67-BD2C-ECCAE965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70B934-5D30-ACC8-18DA-E3947685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202AE2-EA84-F9AC-3C70-AB354CC7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516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BFCB2-AD9A-D4DC-4115-C2CD145D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2D294B-822A-806B-9AE7-3E3949898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2AFF5F-CB32-ED65-FDB8-18177F76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2C7B6-7843-82E5-32DC-2F689C35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E032BA-B50D-16F1-0CD5-BD405240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930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CFB4E5-D169-D6D7-7ACD-C1BD87B1B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EE53AF-5276-E98C-8F43-47133EB3F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7C03C-7BC9-E4C3-CF33-98DA7C34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8C7D58-D7C0-7592-2E0D-9C5C7CD8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A7B42E-3FCA-9E92-4E75-3FFCB9F0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217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0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869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21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045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832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36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6494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2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AD8C-5EB8-9B8C-BDE9-B21A4578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34F645-EE9B-91CD-FBEF-80ACE56E0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1B7255-DC05-5F4F-48F2-561A144F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87E0CF-48EA-A4DA-193C-12DC177E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A75311-4905-296F-4F38-62239BE7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975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0040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4355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0421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44427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061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1265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30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2894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9525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3287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F6977-BEB6-3062-A311-31C52A7B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428C6F-0672-6852-E756-E53DAB932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14D80B-3605-223D-DED4-8BFA33CF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DC9DBA-1DC1-BF30-BF08-423697D8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8284D-6787-124E-7684-2E8D3923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7442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9938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7076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2546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02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9743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6452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82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0685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9242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837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2EFFF-99C7-CE8F-BD2E-BA6119A7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109CB7-7F3F-EED8-043F-61C8C0398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A74BBB-8BBD-B121-1089-97DE77202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5B43B6-9DF8-B4C4-6F70-82C3A3F7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956A3-C832-40CE-642A-C01A2E67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BAFEAA-11DA-8124-726F-6BFF39E0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2887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81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FF8BE-9512-821D-D51E-2FFF55CE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03590-5348-E661-C65C-0A4858F8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D053AD-F769-138C-5804-39C8AEF9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816CF7-D052-E2E3-7C90-D844E5EF8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9D6DD7-6E9E-0A3A-53B6-2FA1433D8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2D1B701-ACCF-179F-C64C-2E6517C6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2E324D-D9BD-1BA9-BAF2-F76084E1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D6C2CC-07CD-1191-7870-89AC054D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693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A1CCC-DC65-4DFE-CB95-3BF2571C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FF1FF5-C7E6-94C7-128F-79FE8BAD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16025D-3EC4-4DE7-43C4-CBB320D5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5541E-497B-7BC7-C46A-ABC18CB7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962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55C8F6-715E-BDBE-EAF9-3493417A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F5F208-A721-71DF-1442-FAC66FD4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25898-7EA6-0727-9982-F059B041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075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BAF84-02D5-8F89-EDB4-A9D300A7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19CDA-C984-7D26-8F8E-B43E83C0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F6C455-1973-FF34-9F60-DE90F4115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982B3-E9B3-B7E1-87FD-3E4C9CC8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41F64F-CF3F-6967-8956-9FD45080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50A313-5C03-E2B6-DFBB-8F534EF3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565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D452-E779-0ABD-8E6E-0F668F3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F9365E-5239-0B98-3E50-00C26CE3D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0DC598-C31A-3405-E17E-AB7C60A0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FA9BCA-8738-EC5C-65CD-43133EED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351288-A38B-ED1D-7C2F-18EBBDFB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C1E894-1624-2949-2555-EDEE25D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551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13605F-4024-1F66-B79F-7AD4FA3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F19BA2-3628-46FA-ADE3-E9F206D4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B118FB-C8CF-6C0D-F2D7-AAA30E752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837341-69A5-6A5B-71E2-D573F1E2D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E7A432-57CC-951C-460A-5D49263B6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4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8.png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0.xml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9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0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e de una red con un fondo blanco">
            <a:extLst>
              <a:ext uri="{FF2B5EF4-FFF2-40B4-BE49-F238E27FC236}">
                <a16:creationId xmlns:a16="http://schemas.microsoft.com/office/drawing/2014/main" id="{5E79A710-D9A1-BFB5-659E-528E6490E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8" r="1" b="1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67C757-BCA7-583A-D985-79EC93905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5118" y="-192843"/>
            <a:ext cx="6359882" cy="2483316"/>
          </a:xfrm>
          <a:ln>
            <a:solidFill>
              <a:schemeClr val="bg1"/>
            </a:solidFill>
          </a:ln>
        </p:spPr>
        <p:txBody>
          <a:bodyPr anchor="b">
            <a:normAutofit/>
          </a:bodyPr>
          <a:lstStyle/>
          <a:p>
            <a:r>
              <a:rPr lang="es-MX" b="1" dirty="0">
                <a:latin typeface="Abadi" panose="020B0604020104020204" pitchFamily="34" charset="0"/>
              </a:rPr>
              <a:t>ESTRUCTURA DE DATOS CON C++</a:t>
            </a:r>
          </a:p>
        </p:txBody>
      </p:sp>
    </p:spTree>
    <p:extLst>
      <p:ext uri="{BB962C8B-B14F-4D97-AF65-F5344CB8AC3E}">
        <p14:creationId xmlns:p14="http://schemas.microsoft.com/office/powerpoint/2010/main" val="349889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5E6F8F-3FA3-FAF7-C383-CD459501612A}"/>
              </a:ext>
            </a:extLst>
          </p:cNvPr>
          <p:cNvSpPr txBox="1"/>
          <p:nvPr/>
        </p:nvSpPr>
        <p:spPr>
          <a:xfrm>
            <a:off x="334433" y="855134"/>
            <a:ext cx="405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MIEMBROS DE UNA CLASE</a:t>
            </a:r>
            <a:r>
              <a:rPr lang="es-MX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DD0F28-EE5C-DB8B-687F-BF1B81F04FF4}"/>
              </a:ext>
            </a:extLst>
          </p:cNvPr>
          <p:cNvSpPr txBox="1"/>
          <p:nvPr/>
        </p:nvSpPr>
        <p:spPr>
          <a:xfrm>
            <a:off x="334433" y="1265766"/>
            <a:ext cx="6002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MX" dirty="0"/>
              <a:t>Pueden incluir variables( para almacenar datos)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Declaradas como siempre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u="sng" dirty="0">
                <a:solidFill>
                  <a:srgbClr val="FF0000"/>
                </a:solidFill>
              </a:rPr>
              <a:t>No se pueden inicializar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Pueden incluir funciones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Por lo general es el prototipo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Acceso a todos los miembros dentro de la clase bajo ciertas condiciones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2453119-F3CE-5B0A-DF8E-B8DFF0263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15618" r="58750" b="31420"/>
          <a:stretch/>
        </p:blipFill>
        <p:spPr>
          <a:xfrm>
            <a:off x="6637867" y="228600"/>
            <a:ext cx="3166533" cy="36322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405ADF9-7DF0-1411-05E9-06B7E0B6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" y="5384799"/>
            <a:ext cx="1363133" cy="1363133"/>
          </a:xfrm>
          <a:prstGeom prst="rect">
            <a:avLst/>
          </a:prstGeom>
        </p:spPr>
      </p:pic>
      <p:sp>
        <p:nvSpPr>
          <p:cNvPr id="15" name="Nube 14">
            <a:extLst>
              <a:ext uri="{FF2B5EF4-FFF2-40B4-BE49-F238E27FC236}">
                <a16:creationId xmlns:a16="http://schemas.microsoft.com/office/drawing/2014/main" id="{39473E84-B091-8530-9C98-B29DB05C120B}"/>
              </a:ext>
            </a:extLst>
          </p:cNvPr>
          <p:cNvSpPr/>
          <p:nvPr/>
        </p:nvSpPr>
        <p:spPr>
          <a:xfrm>
            <a:off x="967741" y="4043678"/>
            <a:ext cx="2280073" cy="1320801"/>
          </a:xfrm>
          <a:prstGeom prst="clou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¿Qué otras características tienen las clases?</a:t>
            </a:r>
          </a:p>
        </p:txBody>
      </p:sp>
      <p:pic>
        <p:nvPicPr>
          <p:cNvPr id="1028" name="Picture 4" descr="pilas estructura de datos | Teoría de Algoritmos">
            <a:extLst>
              <a:ext uri="{FF2B5EF4-FFF2-40B4-BE49-F238E27FC236}">
                <a16:creationId xmlns:a16="http://schemas.microsoft.com/office/drawing/2014/main" id="{DFE765DC-A2C3-652E-101B-CB54A89D6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40443" r="19743" b="3368"/>
          <a:stretch/>
        </p:blipFill>
        <p:spPr bwMode="auto">
          <a:xfrm>
            <a:off x="9152467" y="4089398"/>
            <a:ext cx="1591734" cy="20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2BB596-7051-967E-FCD0-7520078A0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t="40988" r="64028" b="55308"/>
          <a:stretch/>
        </p:blipFill>
        <p:spPr>
          <a:xfrm>
            <a:off x="6460067" y="5414430"/>
            <a:ext cx="2082802" cy="254001"/>
          </a:xfrm>
          <a:prstGeom prst="rect">
            <a:avLst/>
          </a:prstGeom>
        </p:spPr>
      </p:pic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273A4F19-C36D-63A0-8253-C0C0C1B8223C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7871885" y="4197349"/>
            <a:ext cx="846664" cy="15874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EAF5354-9E25-2946-DBA8-2ACAC7A8789C}"/>
              </a:ext>
            </a:extLst>
          </p:cNvPr>
          <p:cNvSpPr txBox="1"/>
          <p:nvPr/>
        </p:nvSpPr>
        <p:spPr>
          <a:xfrm>
            <a:off x="9215967" y="6101601"/>
            <a:ext cx="159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Stack</a:t>
            </a:r>
          </a:p>
          <a:p>
            <a:pPr algn="ctr"/>
            <a:r>
              <a:rPr lang="es-MX" dirty="0"/>
              <a:t>Memoria</a:t>
            </a:r>
          </a:p>
        </p:txBody>
      </p:sp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D0AF2CBD-8245-CC84-58D7-D97A9CC858B3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8343901" y="3738033"/>
            <a:ext cx="584199" cy="8297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rt 45 CFF Copias certificadas contabilidad">
            <a:extLst>
              <a:ext uri="{FF2B5EF4-FFF2-40B4-BE49-F238E27FC236}">
                <a16:creationId xmlns:a16="http://schemas.microsoft.com/office/drawing/2014/main" id="{C6E79C0F-7B2A-75E2-C8BD-0C72679C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69302" y="4152899"/>
            <a:ext cx="173567" cy="1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03C6F41-0D88-9525-3BDF-454E5FEE768D}"/>
              </a:ext>
            </a:extLst>
          </p:cNvPr>
          <p:cNvSpPr txBox="1"/>
          <p:nvPr/>
        </p:nvSpPr>
        <p:spPr>
          <a:xfrm>
            <a:off x="4140200" y="4162113"/>
            <a:ext cx="2840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b="1" u="sng" dirty="0"/>
              <a:t>Identificador de tipo de datos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b="1" u="sng" dirty="0"/>
              <a:t>Plantilla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b="1" u="sng" dirty="0"/>
              <a:t>Sin memoria asignada</a:t>
            </a:r>
          </a:p>
        </p:txBody>
      </p:sp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B175E4DC-2C82-547D-B553-509BD81D198A}"/>
              </a:ext>
            </a:extLst>
          </p:cNvPr>
          <p:cNvSpPr/>
          <p:nvPr/>
        </p:nvSpPr>
        <p:spPr>
          <a:xfrm>
            <a:off x="6565903" y="3399366"/>
            <a:ext cx="381000" cy="46566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720CFF84-675A-2EE5-D22B-4EEE52A95CC0}"/>
              </a:ext>
            </a:extLst>
          </p:cNvPr>
          <p:cNvSpPr/>
          <p:nvPr/>
        </p:nvSpPr>
        <p:spPr>
          <a:xfrm>
            <a:off x="9738360" y="1163320"/>
            <a:ext cx="254000" cy="12903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CFF12C64-8581-CDE7-39C1-AB3821FB56AD}"/>
              </a:ext>
            </a:extLst>
          </p:cNvPr>
          <p:cNvSpPr/>
          <p:nvPr/>
        </p:nvSpPr>
        <p:spPr>
          <a:xfrm>
            <a:off x="9738360" y="2499361"/>
            <a:ext cx="213360" cy="10464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260508-2375-F89D-9947-D5FDA4BE44F5}"/>
              </a:ext>
            </a:extLst>
          </p:cNvPr>
          <p:cNvSpPr txBox="1"/>
          <p:nvPr/>
        </p:nvSpPr>
        <p:spPr>
          <a:xfrm>
            <a:off x="10104967" y="1576583"/>
            <a:ext cx="126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Atributos/</a:t>
            </a:r>
          </a:p>
          <a:p>
            <a:r>
              <a:rPr lang="es-MX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Propiedades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A36B6-2C5E-E216-4136-331FEFF8F892}"/>
              </a:ext>
            </a:extLst>
          </p:cNvPr>
          <p:cNvSpPr txBox="1"/>
          <p:nvPr/>
        </p:nvSpPr>
        <p:spPr>
          <a:xfrm>
            <a:off x="10064327" y="2832990"/>
            <a:ext cx="12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90794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35D69-D90E-A881-AEC5-EBAE0F79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9" y="192193"/>
            <a:ext cx="9692640" cy="884767"/>
          </a:xfrm>
        </p:spPr>
        <p:txBody>
          <a:bodyPr/>
          <a:lstStyle/>
          <a:p>
            <a:r>
              <a:rPr lang="es-MX" dirty="0"/>
              <a:t>Especificadores de acceso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3D3143-CF90-0F1C-7EAB-AE22102F6613}"/>
              </a:ext>
            </a:extLst>
          </p:cNvPr>
          <p:cNvSpPr txBox="1"/>
          <p:nvPr/>
        </p:nvSpPr>
        <p:spPr>
          <a:xfrm>
            <a:off x="362712" y="1858432"/>
            <a:ext cx="12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private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5C2057-7CDF-EAD6-3085-2CB7C9D3065A}"/>
              </a:ext>
            </a:extLst>
          </p:cNvPr>
          <p:cNvSpPr txBox="1"/>
          <p:nvPr/>
        </p:nvSpPr>
        <p:spPr>
          <a:xfrm>
            <a:off x="4515613" y="1858432"/>
            <a:ext cx="112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public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898E95-6DCE-62F1-2FAC-1EA99029BD2C}"/>
              </a:ext>
            </a:extLst>
          </p:cNvPr>
          <p:cNvSpPr txBox="1"/>
          <p:nvPr/>
        </p:nvSpPr>
        <p:spPr>
          <a:xfrm>
            <a:off x="8541513" y="1858433"/>
            <a:ext cx="144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protected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4676E6-0E4D-9679-6DA7-537CFB821ADC}"/>
              </a:ext>
            </a:extLst>
          </p:cNvPr>
          <p:cNvSpPr txBox="1"/>
          <p:nvPr/>
        </p:nvSpPr>
        <p:spPr>
          <a:xfrm>
            <a:off x="362712" y="2658533"/>
            <a:ext cx="10584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MX" dirty="0"/>
              <a:t>Por defecto todos son private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Ser private implica no ser accesible desde fuera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Ser public implica ser accesible fuera de la clase 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private, public y protected son </a:t>
            </a:r>
            <a:r>
              <a:rPr lang="es-MX" dirty="0">
                <a:solidFill>
                  <a:srgbClr val="FF0000"/>
                </a:solidFill>
              </a:rPr>
              <a:t>palabras reservadas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1E0CBF-9B46-525B-6534-1E58FF804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6" t="15556" r="58472" b="51358"/>
          <a:stretch/>
        </p:blipFill>
        <p:spPr>
          <a:xfrm>
            <a:off x="267039" y="4396740"/>
            <a:ext cx="3175000" cy="22690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0FB8A5-789F-7486-21AC-2EA422A9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39" y="4054051"/>
            <a:ext cx="3487871" cy="24525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7E6C80-D3E9-5F37-9537-36F7AEDF7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7" t="15494" r="62674" b="52840"/>
          <a:stretch/>
        </p:blipFill>
        <p:spPr>
          <a:xfrm>
            <a:off x="7484533" y="4194492"/>
            <a:ext cx="2832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C6466-2A72-AFF0-6F2B-20C7166F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9" y="126998"/>
            <a:ext cx="7065094" cy="836189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Ejemplo:clockType_version1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98B95A-2654-84D0-D3F3-3A8C5DAE88F8}"/>
              </a:ext>
            </a:extLst>
          </p:cNvPr>
          <p:cNvSpPr txBox="1"/>
          <p:nvPr/>
        </p:nvSpPr>
        <p:spPr>
          <a:xfrm>
            <a:off x="6793627" y="2482721"/>
            <a:ext cx="362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Atributos/miembros </a:t>
            </a:r>
            <a:r>
              <a:rPr lang="es-MX" dirty="0">
                <a:solidFill>
                  <a:srgbClr val="FF0000"/>
                </a:solidFill>
              </a:rPr>
              <a:t>privados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F002D2-B554-2CB1-BC31-FFBC2BBAC495}"/>
              </a:ext>
            </a:extLst>
          </p:cNvPr>
          <p:cNvSpPr txBox="1"/>
          <p:nvPr/>
        </p:nvSpPr>
        <p:spPr>
          <a:xfrm>
            <a:off x="6890993" y="4350033"/>
            <a:ext cx="362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Métodos/miembros </a:t>
            </a:r>
            <a:r>
              <a:rPr lang="es-MX" dirty="0" err="1">
                <a:solidFill>
                  <a:srgbClr val="FF0000"/>
                </a:solidFill>
              </a:rPr>
              <a:t>publicos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B7473FB-4EC9-3CEF-6124-ED254DB1F3C1}"/>
              </a:ext>
            </a:extLst>
          </p:cNvPr>
          <p:cNvSpPr/>
          <p:nvPr/>
        </p:nvSpPr>
        <p:spPr>
          <a:xfrm>
            <a:off x="5524500" y="2494232"/>
            <a:ext cx="114723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1C98CBE-0DEB-8B3C-7FA7-04E6B2B7C308}"/>
              </a:ext>
            </a:extLst>
          </p:cNvPr>
          <p:cNvSpPr/>
          <p:nvPr/>
        </p:nvSpPr>
        <p:spPr>
          <a:xfrm>
            <a:off x="5524500" y="4350033"/>
            <a:ext cx="114723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47F8FD-4F7C-E97C-36AA-10D8CB2F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2" y="1615651"/>
            <a:ext cx="4560672" cy="4209415"/>
          </a:xfrm>
          <a:prstGeom prst="rect">
            <a:avLst/>
          </a:prstGeom>
        </p:spPr>
      </p:pic>
      <p:pic>
        <p:nvPicPr>
          <p:cNvPr id="3" name="Picture 2" descr="What time is it? Digamos la hora en inglés">
            <a:extLst>
              <a:ext uri="{FF2B5EF4-FFF2-40B4-BE49-F238E27FC236}">
                <a16:creationId xmlns:a16="http://schemas.microsoft.com/office/drawing/2014/main" id="{D55F5B94-BFFC-0CB8-CA2D-D729C128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38" y="107778"/>
            <a:ext cx="916962" cy="91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28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56D5-98C6-5BAC-DFA5-B05668C5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05" y="192193"/>
            <a:ext cx="4626695" cy="701041"/>
          </a:xfrm>
        </p:spPr>
        <p:txBody>
          <a:bodyPr/>
          <a:lstStyle/>
          <a:p>
            <a:r>
              <a:rPr lang="es-MX" dirty="0"/>
              <a:t>Codificación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DA98E2-BD44-77DE-D039-AB934F73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9" t="15602" r="41933" b="45223"/>
          <a:stretch/>
        </p:blipFill>
        <p:spPr>
          <a:xfrm>
            <a:off x="310341" y="976809"/>
            <a:ext cx="10465065" cy="50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7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0F256-B361-BFDD-2A1B-B26526C9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120227"/>
            <a:ext cx="7958328" cy="891540"/>
          </a:xfrm>
        </p:spPr>
        <p:txBody>
          <a:bodyPr/>
          <a:lstStyle/>
          <a:p>
            <a:r>
              <a:rPr lang="es-MX" dirty="0"/>
              <a:t>¿Qué vemos en lo anterior?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CA4098-8A6E-35F4-EECB-96B73E5949C2}"/>
              </a:ext>
            </a:extLst>
          </p:cNvPr>
          <p:cNvSpPr txBox="1"/>
          <p:nvPr/>
        </p:nvSpPr>
        <p:spPr>
          <a:xfrm>
            <a:off x="215900" y="1270000"/>
            <a:ext cx="10418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Tenemos 7 métodos/miembros y 3 atributos/métodos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3 de los miembros son privados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Podemos acceder a los 3 miembros a partir de los 7 métodos/miembros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Tenemos un parámetro de referencia constante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La palabra </a:t>
            </a:r>
            <a:r>
              <a:rPr lang="es-MX" sz="3600" dirty="0" err="1"/>
              <a:t>const</a:t>
            </a:r>
            <a:r>
              <a:rPr lang="es-MX" sz="3600" dirty="0"/>
              <a:t> en las funciones </a:t>
            </a:r>
          </a:p>
        </p:txBody>
      </p:sp>
    </p:spTree>
    <p:extLst>
      <p:ext uri="{BB962C8B-B14F-4D97-AF65-F5344CB8AC3E}">
        <p14:creationId xmlns:p14="http://schemas.microsoft.com/office/powerpoint/2010/main" val="248359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897430-5348-32E2-55CF-5374D03B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40" y="617783"/>
            <a:ext cx="1447800" cy="1447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58A13B-AD77-60E7-2D62-3199F54ED0BC}"/>
              </a:ext>
            </a:extLst>
          </p:cNvPr>
          <p:cNvSpPr txBox="1"/>
          <p:nvPr/>
        </p:nvSpPr>
        <p:spPr>
          <a:xfrm>
            <a:off x="101600" y="418353"/>
            <a:ext cx="7107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 inicializamos las variables dentro de la clase </a:t>
            </a:r>
          </a:p>
          <a:p>
            <a:r>
              <a:rPr lang="es-MX" dirty="0"/>
              <a:t>C++ no las inicializa de forma automática cuando se instancien objetos pertenecientes a dicha clase</a:t>
            </a:r>
          </a:p>
        </p:txBody>
      </p:sp>
      <p:sp>
        <p:nvSpPr>
          <p:cNvPr id="2" name="Bocadillo nube: nube 1">
            <a:extLst>
              <a:ext uri="{FF2B5EF4-FFF2-40B4-BE49-F238E27FC236}">
                <a16:creationId xmlns:a16="http://schemas.microsoft.com/office/drawing/2014/main" id="{412DC945-1C33-F5F0-26F1-753A7D249737}"/>
              </a:ext>
            </a:extLst>
          </p:cNvPr>
          <p:cNvSpPr/>
          <p:nvPr/>
        </p:nvSpPr>
        <p:spPr>
          <a:xfrm>
            <a:off x="8453120" y="147320"/>
            <a:ext cx="2545078" cy="2331720"/>
          </a:xfrm>
          <a:prstGeom prst="cloudCallout">
            <a:avLst>
              <a:gd name="adj1" fmla="val -75754"/>
              <a:gd name="adj2" fmla="val -280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Pero…¿Qué pasaría si no inicializamos?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E0B296-3B82-2D58-5C6A-E0BBE54F5F41}"/>
              </a:ext>
            </a:extLst>
          </p:cNvPr>
          <p:cNvSpPr txBox="1"/>
          <p:nvPr/>
        </p:nvSpPr>
        <p:spPr>
          <a:xfrm>
            <a:off x="3054270" y="3186817"/>
            <a:ext cx="4884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CONSTRUCTORES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5D973A-2344-66D6-2C6F-8C65B6B64084}"/>
              </a:ext>
            </a:extLst>
          </p:cNvPr>
          <p:cNvSpPr txBox="1"/>
          <p:nvPr/>
        </p:nvSpPr>
        <p:spPr>
          <a:xfrm>
            <a:off x="-266700" y="5609977"/>
            <a:ext cx="488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 parámetros</a:t>
            </a:r>
            <a:endParaRPr lang="es-MX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D12C7B-29F3-FABB-C68A-3ED3F9E26D2E}"/>
              </a:ext>
            </a:extLst>
          </p:cNvPr>
          <p:cNvSpPr txBox="1"/>
          <p:nvPr/>
        </p:nvSpPr>
        <p:spPr>
          <a:xfrm>
            <a:off x="6596380" y="5400040"/>
            <a:ext cx="4884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Sin parámetros</a:t>
            </a:r>
          </a:p>
          <a:p>
            <a:pPr algn="ctr"/>
            <a:r>
              <a:rPr lang="es-MX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(predeterminado)</a:t>
            </a:r>
            <a:endParaRPr lang="es-MX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5F6D2AC-D2CD-C927-8978-CD1B93BC668A}"/>
              </a:ext>
            </a:extLst>
          </p:cNvPr>
          <p:cNvCxnSpPr>
            <a:stCxn id="3" idx="1"/>
            <a:endCxn id="4" idx="0"/>
          </p:cNvCxnSpPr>
          <p:nvPr/>
        </p:nvCxnSpPr>
        <p:spPr>
          <a:xfrm rot="10800000" flipV="1">
            <a:off x="2175510" y="3540759"/>
            <a:ext cx="878760" cy="20692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52D160C2-8411-20B8-4DE2-05B667FE110A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7938690" y="3540760"/>
            <a:ext cx="1099900" cy="18592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3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AE286-CC1F-3821-EC71-5BE5F9B8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28" y="128479"/>
            <a:ext cx="9692640" cy="1063713"/>
          </a:xfrm>
        </p:spPr>
        <p:txBody>
          <a:bodyPr/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Propiedades de los constructores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0B5A90-76EB-0698-0EA4-5AAF7511DFEA}"/>
              </a:ext>
            </a:extLst>
          </p:cNvPr>
          <p:cNvSpPr txBox="1"/>
          <p:nvPr/>
        </p:nvSpPr>
        <p:spPr>
          <a:xfrm>
            <a:off x="329879" y="1452623"/>
            <a:ext cx="9982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Mismo nombre que el de la clase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Son publicas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Aun cuando es una función, no tiene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Podemos tener más de un constructor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deben tener lista de parámetros formales diferentes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se ejecutan de manera automática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decisión de cuál constructor se ejecuta depende de los tipos de valores pasados a la clase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cuando se declara la clase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A2E4BCE-022E-FC95-3038-F02DD5420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6" t="49197" r="47396" b="21182"/>
          <a:stretch/>
        </p:blipFill>
        <p:spPr>
          <a:xfrm>
            <a:off x="2497667" y="3787354"/>
            <a:ext cx="6437856" cy="29421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08C5D4-812A-E2B6-A8FF-FED5F2A0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535" y="4694765"/>
            <a:ext cx="2298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8C6D03E-D421-A0F0-2ACE-E6DC9943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8" y="148165"/>
            <a:ext cx="7632361" cy="836189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Ejemplo:clockType_version1.1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FB9A03-2EFA-4453-22D7-0139E08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1" y="1044587"/>
            <a:ext cx="3880505" cy="5438867"/>
          </a:xfrm>
          <a:prstGeom prst="rect">
            <a:avLst/>
          </a:prstGeom>
        </p:spPr>
      </p:pic>
      <p:pic>
        <p:nvPicPr>
          <p:cNvPr id="4098" name="Picture 2" descr="What time is it? Digamos la hora en inglés">
            <a:extLst>
              <a:ext uri="{FF2B5EF4-FFF2-40B4-BE49-F238E27FC236}">
                <a16:creationId xmlns:a16="http://schemas.microsoft.com/office/drawing/2014/main" id="{CE70C7B7-1D2B-C92B-CE2D-6E609AD1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38" y="107778"/>
            <a:ext cx="916962" cy="91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1A408D5-EDE0-C036-6687-735D3530F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48" t="16625" r="43466" b="27089"/>
          <a:stretch/>
        </p:blipFill>
        <p:spPr>
          <a:xfrm>
            <a:off x="4294207" y="1124992"/>
            <a:ext cx="6672805" cy="52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3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961DC9-239C-E8C4-7EE3-CFA0C2D5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9" y="165099"/>
            <a:ext cx="2808902" cy="836189"/>
          </a:xfrm>
        </p:spPr>
        <p:txBody>
          <a:bodyPr>
            <a:normAutofit/>
          </a:bodyPr>
          <a:lstStyle/>
          <a:p>
            <a:r>
              <a:rPr lang="es-MX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Objetos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AB366A9-29A6-3D02-68D5-E49A4703C85A}"/>
              </a:ext>
            </a:extLst>
          </p:cNvPr>
          <p:cNvSpPr txBox="1">
            <a:spLocks/>
          </p:cNvSpPr>
          <p:nvPr/>
        </p:nvSpPr>
        <p:spPr>
          <a:xfrm>
            <a:off x="3125384" y="294320"/>
            <a:ext cx="2721695" cy="70696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Variable de clase o instancia de clase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DBCB9E-40BB-0AFF-EB9B-9034AA854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99219" l="6445" r="89844">
                        <a14:foregroundMark x1="66406" y1="13281" x2="41797" y2="6641"/>
                        <a14:foregroundMark x1="41797" y1="6641" x2="27344" y2="7031"/>
                        <a14:foregroundMark x1="6836" y1="86523" x2="39648" y2="73438"/>
                        <a14:foregroundMark x1="39648" y1="73438" x2="60547" y2="73242"/>
                        <a14:foregroundMark x1="60547" y1="73242" x2="69727" y2="78516"/>
                        <a14:foregroundMark x1="69727" y1="78516" x2="54492" y2="92383"/>
                        <a14:foregroundMark x1="54492" y1="92383" x2="13281" y2="95898"/>
                        <a14:foregroundMark x1="5469" y1="83203" x2="16016" y2="96484"/>
                        <a14:foregroundMark x1="16016" y1="96484" x2="40430" y2="96875"/>
                        <a14:foregroundMark x1="40430" y1="96875" x2="71875" y2="95313"/>
                        <a14:foregroundMark x1="4688" y1="84180" x2="6445" y2="99219"/>
                        <a14:foregroundMark x1="6445" y1="99219" x2="6445" y2="9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9000" y="165099"/>
            <a:ext cx="988061" cy="98806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1D1E638-C14C-5C14-77CE-C8A5B2B78A75}"/>
              </a:ext>
            </a:extLst>
          </p:cNvPr>
          <p:cNvSpPr txBox="1">
            <a:spLocks/>
          </p:cNvSpPr>
          <p:nvPr/>
        </p:nvSpPr>
        <p:spPr>
          <a:xfrm>
            <a:off x="7078983" y="294320"/>
            <a:ext cx="2684778" cy="589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¿Como declaramos objetos?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DAA88BE-CC25-12C3-AD05-D8B15CD10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8" t="44815" r="55958" b="35259"/>
          <a:stretch/>
        </p:blipFill>
        <p:spPr>
          <a:xfrm>
            <a:off x="572387" y="1930720"/>
            <a:ext cx="5187273" cy="2016440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464C57C0-8150-ADB1-DA06-349FE99D8346}"/>
              </a:ext>
            </a:extLst>
          </p:cNvPr>
          <p:cNvSpPr txBox="1">
            <a:spLocks/>
          </p:cNvSpPr>
          <p:nvPr/>
        </p:nvSpPr>
        <p:spPr>
          <a:xfrm>
            <a:off x="572386" y="1341120"/>
            <a:ext cx="4502533" cy="589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-&gt;Sintaxis general para un objeto que utilizara un constructor predeterminado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4C18715-5585-FB5E-B39D-569B9AE9C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3" t="43778" r="27125" b="50000"/>
          <a:stretch/>
        </p:blipFill>
        <p:spPr>
          <a:xfrm>
            <a:off x="572384" y="4411855"/>
            <a:ext cx="9735419" cy="5896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F8350868-2F60-23A5-EAC3-3D4F1AFE8C49}"/>
              </a:ext>
            </a:extLst>
          </p:cNvPr>
          <p:cNvSpPr txBox="1">
            <a:spLocks/>
          </p:cNvSpPr>
          <p:nvPr/>
        </p:nvSpPr>
        <p:spPr>
          <a:xfrm>
            <a:off x="572386" y="3847996"/>
            <a:ext cx="4502533" cy="589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-&gt;Sintaxis general para un objeto que utilizara un constructor con parámetros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7A051AD-7EF5-D206-BDEC-A20D626DF638}"/>
              </a:ext>
            </a:extLst>
          </p:cNvPr>
          <p:cNvSpPr txBox="1"/>
          <p:nvPr/>
        </p:nvSpPr>
        <p:spPr>
          <a:xfrm>
            <a:off x="5654040" y="2006600"/>
            <a:ext cx="494792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Aun que nos den ganas de hacer </a:t>
            </a:r>
          </a:p>
          <a:p>
            <a:r>
              <a:rPr lang="es-MX" dirty="0"/>
              <a:t>nombreClase nombreObjeto();</a:t>
            </a:r>
          </a:p>
          <a:p>
            <a:r>
              <a:rPr lang="es-MX" dirty="0">
                <a:solidFill>
                  <a:srgbClr val="FF0000"/>
                </a:solidFill>
              </a:rPr>
              <a:t>esto es ilegal en C++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76894D7-981F-0814-CC99-90DB5E748330}"/>
              </a:ext>
            </a:extLst>
          </p:cNvPr>
          <p:cNvSpPr txBox="1">
            <a:spLocks/>
          </p:cNvSpPr>
          <p:nvPr/>
        </p:nvSpPr>
        <p:spPr>
          <a:xfrm>
            <a:off x="572384" y="5038520"/>
            <a:ext cx="7200016" cy="173312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Puntos a considerar para esta sintaxis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Parámetros reales coinciden con los parámetros formales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caso de que no coincidan los tipos de parámetros formales con los reales se intentara una conversión de tipos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caso de fallar se produciría un error en tiempo de compilación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MX" sz="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94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A411C3-164B-708E-F158-2C506ADA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6" t="51333" r="37458" b="26000"/>
          <a:stretch/>
        </p:blipFill>
        <p:spPr>
          <a:xfrm>
            <a:off x="2714135" y="949202"/>
            <a:ext cx="5293360" cy="155448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951CEC8-F444-4132-AB09-CDEA014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8" y="16509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 de instancia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617A304-5668-FD64-2BA2-BAAE6483DADB}"/>
              </a:ext>
            </a:extLst>
          </p:cNvPr>
          <p:cNvSpPr txBox="1">
            <a:spLocks/>
          </p:cNvSpPr>
          <p:nvPr/>
        </p:nvSpPr>
        <p:spPr>
          <a:xfrm>
            <a:off x="1988603" y="2660018"/>
            <a:ext cx="6629061" cy="836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¿Cómo acceder a los miembros de clase?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6E6EFEC-80B5-4EAE-7D15-09BD8456C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62" t="50980" r="32120" b="38650"/>
          <a:stretch/>
        </p:blipFill>
        <p:spPr>
          <a:xfrm>
            <a:off x="337660" y="4395570"/>
            <a:ext cx="5561764" cy="71119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10427D-CB13-36A7-9BC7-60F17F1BC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023" y1="33398" x2="44727" y2="69531"/>
                        <a14:foregroundMark x1="44727" y1="69531" x2="36719" y2="83789"/>
                        <a14:backgroundMark x1="27930" y1="27148" x2="23633" y2="65820"/>
                        <a14:backgroundMark x1="75586" y1="38672" x2="75000" y2="71484"/>
                        <a14:backgroundMark x1="72266" y1="23242" x2="83398" y2="71875"/>
                        <a14:backgroundMark x1="83398" y1="71875" x2="62891" y2="85352"/>
                        <a14:backgroundMark x1="32031" y1="22266" x2="15430" y2="71484"/>
                        <a14:backgroundMark x1="15430" y1="71484" x2="16016" y2="82227"/>
                        <a14:backgroundMark x1="16016" y1="82227" x2="16797" y2="82813"/>
                        <a14:backgroundMark x1="70508" y1="47852" x2="72852" y2="34180"/>
                        <a14:backgroundMark x1="72852" y1="34180" x2="68750" y2="22852"/>
                        <a14:backgroundMark x1="68750" y1="22852" x2="22656" y2="24023"/>
                        <a14:backgroundMark x1="79688" y1="25781" x2="48438" y2="17969"/>
                        <a14:backgroundMark x1="48438" y1="17969" x2="28125" y2="21484"/>
                        <a14:backgroundMark x1="28125" y1="21484" x2="13867" y2="40039"/>
                        <a14:backgroundMark x1="13867" y1="40039" x2="13281" y2="43945"/>
                        <a14:backgroundMark x1="25000" y1="82422" x2="12695" y2="81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2980" y="2077720"/>
            <a:ext cx="1653540" cy="16535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DBA876-21A7-798E-49E2-1474AC561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33" t="5555" r="44417" b="24519"/>
          <a:stretch/>
        </p:blipFill>
        <p:spPr>
          <a:xfrm>
            <a:off x="7555017" y="3355522"/>
            <a:ext cx="3406011" cy="35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A59E85-254E-E4BA-E57A-3F47C30C87C6}"/>
              </a:ext>
            </a:extLst>
          </p:cNvPr>
          <p:cNvSpPr txBox="1"/>
          <p:nvPr/>
        </p:nvSpPr>
        <p:spPr>
          <a:xfrm>
            <a:off x="1240367" y="873760"/>
            <a:ext cx="97112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ÍNDICE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Definición de Estructura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ADT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Diseño orientado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Apuntadores y lista basada en arreglos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Listas ligadas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Pilas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Colas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Arboles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Grafos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Tablas Hash y Hashing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Conjuntos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Mapas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Heap </a:t>
            </a:r>
          </a:p>
        </p:txBody>
      </p:sp>
    </p:spTree>
    <p:extLst>
      <p:ext uri="{BB962C8B-B14F-4D97-AF65-F5344CB8AC3E}">
        <p14:creationId xmlns:p14="http://schemas.microsoft.com/office/powerpoint/2010/main" val="2163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BC09B3-1317-53C6-B471-8C3F6CF0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 de funciones miembro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7863B06-F6C3-B25F-6FE5-46A1FBF7254C}"/>
              </a:ext>
            </a:extLst>
          </p:cNvPr>
          <p:cNvSpPr txBox="1">
            <a:spLocks/>
          </p:cNvSpPr>
          <p:nvPr/>
        </p:nvSpPr>
        <p:spPr>
          <a:xfrm>
            <a:off x="1211139" y="2005739"/>
            <a:ext cx="7790621" cy="417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Usaremos </a:t>
            </a:r>
            <a:r>
              <a:rPr lang="en-US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operador de resolución de ámbito [::] para acceder a los miembros desde fuera de </a:t>
            </a:r>
            <a:r>
              <a:rPr lang="en-US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Sintaxis general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tipoRetorno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nombreClase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::</a:t>
            </a:r>
            <a:r>
              <a:rPr lang="en-US" sz="2400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Método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parametros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</a:t>
            </a:r>
            <a:r>
              <a:rPr lang="en-US" sz="24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____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{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//Implementacion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}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37D90D-F244-D873-A6E4-B7F951E2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8" r="17360"/>
          <a:stretch/>
        </p:blipFill>
        <p:spPr>
          <a:xfrm>
            <a:off x="9420691" y="2773680"/>
            <a:ext cx="2771309" cy="408432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176F1151-43B1-06F1-20DE-09CAAE7E7C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60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93BD9C-EF53-B799-EF8B-48BB07A4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17017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setTime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097324-3E3F-86C6-B606-F526814C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0" t="21704" r="16417" b="25259"/>
          <a:stretch/>
        </p:blipFill>
        <p:spPr>
          <a:xfrm>
            <a:off x="477519" y="1079500"/>
            <a:ext cx="1076307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E90A964-6E46-7AE8-3101-C6FCC8D8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17017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getTime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2F4FD4-83F6-84C4-B5CD-2F9634817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6" t="48815" r="4457" b="26000"/>
          <a:stretch/>
        </p:blipFill>
        <p:spPr>
          <a:xfrm>
            <a:off x="711200" y="970280"/>
            <a:ext cx="9743440" cy="1727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70FE536-5BD9-B6F1-7E85-67E4E7E64F86}"/>
              </a:ext>
            </a:extLst>
          </p:cNvPr>
          <p:cNvSpPr txBox="1">
            <a:spLocks/>
          </p:cNvSpPr>
          <p:nvPr/>
        </p:nvSpPr>
        <p:spPr>
          <a:xfrm>
            <a:off x="660400" y="2697480"/>
            <a:ext cx="6629061" cy="836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printTime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13EDE41-14E6-D9C4-2312-D4F171445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27630" r="54000" b="37185"/>
          <a:stretch/>
        </p:blipFill>
        <p:spPr>
          <a:xfrm>
            <a:off x="711200" y="3596640"/>
            <a:ext cx="4771564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B48405-C7EF-B21C-9CA5-095234F3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17017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increments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43080A-FF17-3DBE-D62F-30CCC3A1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6" t="20666" r="47835" b="24963"/>
          <a:stretch/>
        </p:blipFill>
        <p:spPr>
          <a:xfrm>
            <a:off x="721360" y="1122679"/>
            <a:ext cx="6934200" cy="53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7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E74C29-59E0-210E-DEBA-131F5664A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6" t="25481" r="35292" b="58334"/>
          <a:stretch/>
        </p:blipFill>
        <p:spPr>
          <a:xfrm>
            <a:off x="680720" y="1082040"/>
            <a:ext cx="9554086" cy="16713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0EA0B6-89F3-CAD3-D0AA-FFBEE6CF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2" t="43289" r="35596" b="30442"/>
          <a:stretch/>
        </p:blipFill>
        <p:spPr>
          <a:xfrm>
            <a:off x="680720" y="3672840"/>
            <a:ext cx="9554086" cy="27127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E02D099-3A69-B276-AB59-13830F56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45851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equalTime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B538A21-CEE3-07C8-BE23-76CE246781F2}"/>
              </a:ext>
            </a:extLst>
          </p:cNvPr>
          <p:cNvSpPr txBox="1">
            <a:spLocks/>
          </p:cNvSpPr>
          <p:nvPr/>
        </p:nvSpPr>
        <p:spPr>
          <a:xfrm>
            <a:off x="680720" y="2658851"/>
            <a:ext cx="6629061" cy="836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Constructores</a:t>
            </a:r>
          </a:p>
        </p:txBody>
      </p:sp>
    </p:spTree>
    <p:extLst>
      <p:ext uri="{BB962C8B-B14F-4D97-AF65-F5344CB8AC3E}">
        <p14:creationId xmlns:p14="http://schemas.microsoft.com/office/powerpoint/2010/main" val="275382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9BA4A8C-8F71-40E6-1D36-C1146D96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45851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Operador de asignación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22470C-84DD-43C7-7457-D8D2B13B0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36815" r="37333" b="28666"/>
          <a:stretch/>
        </p:blipFill>
        <p:spPr>
          <a:xfrm>
            <a:off x="2799080" y="1252783"/>
            <a:ext cx="5303520" cy="2367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AFA267-2DBE-5BB5-0CDC-88F93154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0" y="19812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6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91B4E84-1E62-268B-7654-0303DF9A1D6C}"/>
              </a:ext>
            </a:extLst>
          </p:cNvPr>
          <p:cNvSpPr txBox="1"/>
          <p:nvPr/>
        </p:nvSpPr>
        <p:spPr>
          <a:xfrm>
            <a:off x="221365" y="761729"/>
            <a:ext cx="106414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clase es una colección de un número fijo de componentes.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componentes de una clase se llaman miembros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 accede a los miembros de una clase por el nombre.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C++,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es una palabra reservada.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de una clase se clasifican en una de tres categorías: private, protected y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private de una clase no son accesibles fuera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public de una clase son accesibles fuera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 defecto, todos los miembros de una clase son private.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public se declaran utilizando el especificador de acceso a miembros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private se declaran utilizando el especificador de acceso a miembros private.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miembro de una clase puede ser una función o una variable (es decir, datos)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 algún miembro de una clase es una función, por lo general se utiliza la función prototipo para declararlo.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 algún miembro de una clase es una variable, se declara como cualquier otra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la definición de clases, no se puede inicializar una variable cuando ésta se declara.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C++,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es una definición. No tiene memoria asignada; la memoria se asigna para las variables de clase cuando usted las declara.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C++, las variables de clase se llaman objetos de clase o sencillamente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tener acceso a un miembro de clase se utiliza el nombre de la variable de clase, seguido por el operador punto (“.”) y luego por el nombre del miembro.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6DF766-530F-F358-78B9-B26093056506}"/>
              </a:ext>
            </a:extLst>
          </p:cNvPr>
          <p:cNvSpPr txBox="1"/>
          <p:nvPr/>
        </p:nvSpPr>
        <p:spPr>
          <a:xfrm>
            <a:off x="312516" y="248856"/>
            <a:ext cx="905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298456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BD6B31C-F52F-D3BD-DFC2-33E7770D9011}"/>
              </a:ext>
            </a:extLst>
          </p:cNvPr>
          <p:cNvSpPr txBox="1"/>
          <p:nvPr/>
        </p:nvSpPr>
        <p:spPr>
          <a:xfrm>
            <a:off x="221366" y="197346"/>
            <a:ext cx="1045628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únicas operaciones integradas en las clases son la asignación y la selección de miembros.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objetos de clase pueden pasarse como parámetros a las funciones y devolverse como valores de función.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Como parámetros para las funciones, las clases se pueden pasar por valor o por referencia.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garantizan que los miembros de datos se inicialicen cuando se declare un objeto.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nombre de un constructor es el mismo que el nombre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clase puede tener más de un constructor.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constructor sin parámetros se llama el constructor predeterminado.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predeterminados se ejecutan automáticamente cuando un objeto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entra en su ámbito.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destructores se ejecutan en forma automática cuando un objeto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sale del ámbito.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clase puede tener sólo un destructor sin parámetros.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nombre de un destructor es la tilde (“~”), seguida por el nombre de la clase (sin espacios intermedios).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y los destructores son funciones sin ningún tipo; es decir, no devuelven un valor ni son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void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Como resultado, no pueden llamarse como las otras 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tipo de datos que especifica las propiedades lógicas sin los detalles de implementación se llama tipo de datos abstracto (ADT).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manera fácil de identificar las clases, objetos y las operaciones es describir el problema en palabras y luego identificar todos los sustantivos y los verbos. Elija sus clases (objetos) de la lista de nombres y las operaciones de la lista de verbos.</a:t>
            </a:r>
          </a:p>
        </p:txBody>
      </p:sp>
    </p:spTree>
    <p:extLst>
      <p:ext uri="{BB962C8B-B14F-4D97-AF65-F5344CB8AC3E}">
        <p14:creationId xmlns:p14="http://schemas.microsoft.com/office/powerpoint/2010/main" val="183645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814D879-5377-D1E2-6211-7F5298E7D72B}"/>
              </a:ext>
            </a:extLst>
          </p:cNvPr>
          <p:cNvSpPr txBox="1"/>
          <p:nvPr/>
        </p:nvSpPr>
        <p:spPr>
          <a:xfrm>
            <a:off x="3346127" y="2653453"/>
            <a:ext cx="48917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PARTE II</a:t>
            </a:r>
          </a:p>
        </p:txBody>
      </p:sp>
    </p:spTree>
    <p:extLst>
      <p:ext uri="{BB962C8B-B14F-4D97-AF65-F5344CB8AC3E}">
        <p14:creationId xmlns:p14="http://schemas.microsoft.com/office/powerpoint/2010/main" val="3828529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5CF1AC-E181-8870-088D-091BB769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604520"/>
            <a:ext cx="5914390" cy="58580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314AE6-C32E-9B70-B5D2-475F87E02037}"/>
              </a:ext>
            </a:extLst>
          </p:cNvPr>
          <p:cNvSpPr txBox="1"/>
          <p:nvPr/>
        </p:nvSpPr>
        <p:spPr>
          <a:xfrm>
            <a:off x="2298700" y="39701"/>
            <a:ext cx="6104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EJERCICIO</a:t>
            </a:r>
          </a:p>
        </p:txBody>
      </p:sp>
    </p:spTree>
    <p:extLst>
      <p:ext uri="{BB962C8B-B14F-4D97-AF65-F5344CB8AC3E}">
        <p14:creationId xmlns:p14="http://schemas.microsoft.com/office/powerpoint/2010/main" val="66699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BF667EF-FFFB-DBE3-ED97-26EBFEA84E90}"/>
              </a:ext>
            </a:extLst>
          </p:cNvPr>
          <p:cNvSpPr txBox="1"/>
          <p:nvPr/>
        </p:nvSpPr>
        <p:spPr>
          <a:xfrm>
            <a:off x="3346127" y="2653453"/>
            <a:ext cx="48917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PARTE I</a:t>
            </a:r>
          </a:p>
        </p:txBody>
      </p:sp>
    </p:spTree>
    <p:extLst>
      <p:ext uri="{BB962C8B-B14F-4D97-AF65-F5344CB8AC3E}">
        <p14:creationId xmlns:p14="http://schemas.microsoft.com/office/powerpoint/2010/main" val="73802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8AB6067-7E34-4668-F17D-C859C9DEB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8" t="19037" r="42083" b="35408"/>
          <a:stretch/>
        </p:blipFill>
        <p:spPr>
          <a:xfrm>
            <a:off x="172720" y="833120"/>
            <a:ext cx="10732520" cy="57048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C153C11-2BF2-713D-9669-3FD89B7F5C06}"/>
              </a:ext>
            </a:extLst>
          </p:cNvPr>
          <p:cNvSpPr txBox="1"/>
          <p:nvPr/>
        </p:nvSpPr>
        <p:spPr>
          <a:xfrm>
            <a:off x="2298700" y="39701"/>
            <a:ext cx="6104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DECLARACION DE LA CLASE</a:t>
            </a:r>
          </a:p>
        </p:txBody>
      </p:sp>
      <p:pic>
        <p:nvPicPr>
          <p:cNvPr id="3074" name="Picture 2" descr="Icono de persona png imágenes | PNGWing">
            <a:extLst>
              <a:ext uri="{FF2B5EF4-FFF2-40B4-BE49-F238E27FC236}">
                <a16:creationId xmlns:a16="http://schemas.microsoft.com/office/drawing/2014/main" id="{10651770-4BB6-D25C-FA5E-BCFBB8E8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5278" l="4444" r="97500">
                        <a14:foregroundMark x1="47500" y1="6944" x2="47500" y2="6944"/>
                        <a14:foregroundMark x1="21389" y1="82222" x2="21389" y2="82222"/>
                        <a14:foregroundMark x1="90278" y1="92500" x2="90278" y2="92500"/>
                        <a14:foregroundMark x1="97500" y1="91667" x2="97500" y2="91667"/>
                        <a14:foregroundMark x1="77778" y1="79444" x2="77778" y2="79444"/>
                        <a14:foregroundMark x1="84722" y1="73333" x2="18056" y2="79167"/>
                        <a14:foregroundMark x1="11111" y1="85833" x2="4444" y2="9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60" y="4315460"/>
            <a:ext cx="2222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6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184EBA-160E-6732-372C-8B09B32923C9}"/>
              </a:ext>
            </a:extLst>
          </p:cNvPr>
          <p:cNvSpPr txBox="1"/>
          <p:nvPr/>
        </p:nvSpPr>
        <p:spPr>
          <a:xfrm>
            <a:off x="2298700" y="39701"/>
            <a:ext cx="6104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DEFINICION DE METODOS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9030E6-9678-FB41-B05A-10EEE2305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1" t="22519" r="41376" b="32370"/>
          <a:stretch/>
        </p:blipFill>
        <p:spPr>
          <a:xfrm>
            <a:off x="101599" y="675640"/>
            <a:ext cx="11150441" cy="573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67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D3D805-4EFC-72E4-5BAE-7EEAE9C3F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5" t="21037" r="44042" b="28148"/>
          <a:stretch/>
        </p:blipFill>
        <p:spPr>
          <a:xfrm>
            <a:off x="111759" y="147320"/>
            <a:ext cx="10219183" cy="63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35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0D04458-FA97-4FF7-DE53-B04177BC35E7}"/>
              </a:ext>
            </a:extLst>
          </p:cNvPr>
          <p:cNvSpPr txBox="1"/>
          <p:nvPr/>
        </p:nvSpPr>
        <p:spPr>
          <a:xfrm>
            <a:off x="157090" y="148287"/>
            <a:ext cx="188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Herencia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159A1FC-1C23-DA6E-AF38-3A036608CBFA}"/>
              </a:ext>
            </a:extLst>
          </p:cNvPr>
          <p:cNvSpPr txBox="1">
            <a:spLocks/>
          </p:cNvSpPr>
          <p:nvPr/>
        </p:nvSpPr>
        <p:spPr>
          <a:xfrm>
            <a:off x="157090" y="612626"/>
            <a:ext cx="7001854" cy="56799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Creación de nuevas clases a partir de otra ya existentes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E260F658-85FB-EBE1-6B7C-EEBA8E65E0F6}"/>
              </a:ext>
            </a:extLst>
          </p:cNvPr>
          <p:cNvSpPr/>
          <p:nvPr/>
        </p:nvSpPr>
        <p:spPr>
          <a:xfrm rot="16200000">
            <a:off x="6029445" y="-111231"/>
            <a:ext cx="133109" cy="156547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0E59257F-D831-B7C5-BC4F-EC9A6B8CB873}"/>
              </a:ext>
            </a:extLst>
          </p:cNvPr>
          <p:cNvSpPr/>
          <p:nvPr/>
        </p:nvSpPr>
        <p:spPr>
          <a:xfrm rot="16200000" flipH="1">
            <a:off x="2492523" y="493966"/>
            <a:ext cx="143503" cy="1565476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C2826A-FABC-EEB2-63CF-E9055A6DDCEF}"/>
              </a:ext>
            </a:extLst>
          </p:cNvPr>
          <p:cNvSpPr txBox="1"/>
          <p:nvPr/>
        </p:nvSpPr>
        <p:spPr>
          <a:xfrm>
            <a:off x="5187320" y="118846"/>
            <a:ext cx="2139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 base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35DB116-B305-FC1F-DBF1-47A684BC3375}"/>
              </a:ext>
            </a:extLst>
          </p:cNvPr>
          <p:cNvSpPr txBox="1"/>
          <p:nvPr/>
        </p:nvSpPr>
        <p:spPr>
          <a:xfrm>
            <a:off x="1253856" y="1412790"/>
            <a:ext cx="2756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 derivada</a:t>
            </a:r>
          </a:p>
        </p:txBody>
      </p:sp>
      <p:pic>
        <p:nvPicPr>
          <p:cNvPr id="2050" name="Picture 2" descr="Qué es la herencia? - Platzi">
            <a:extLst>
              <a:ext uri="{FF2B5EF4-FFF2-40B4-BE49-F238E27FC236}">
                <a16:creationId xmlns:a16="http://schemas.microsoft.com/office/drawing/2014/main" id="{11A87EA3-AF12-CBC9-41F4-085E1858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42" y="1201410"/>
            <a:ext cx="6840708" cy="502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EB1B84C-4536-F4DD-E099-79C68EBEC2AB}"/>
              </a:ext>
            </a:extLst>
          </p:cNvPr>
          <p:cNvSpPr txBox="1"/>
          <p:nvPr/>
        </p:nvSpPr>
        <p:spPr>
          <a:xfrm>
            <a:off x="94805" y="2754798"/>
            <a:ext cx="3904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Heredamos las propiedades de clases base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1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Categorías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800" b="1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Herencia simple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MX" sz="2800" b="1" dirty="0"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Herencia múltiple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04A8D45-2D3F-B7A5-B342-3E6F8080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496" y="5701496"/>
            <a:ext cx="1156504" cy="1156504"/>
          </a:xfrm>
          <a:prstGeom prst="rect">
            <a:avLst/>
          </a:prstGeom>
        </p:spPr>
      </p:pic>
      <p:sp>
        <p:nvSpPr>
          <p:cNvPr id="14" name="Cerrar llave 13">
            <a:extLst>
              <a:ext uri="{FF2B5EF4-FFF2-40B4-BE49-F238E27FC236}">
                <a16:creationId xmlns:a16="http://schemas.microsoft.com/office/drawing/2014/main" id="{5CF609BA-3C71-D707-C768-6AADC1695BD2}"/>
              </a:ext>
            </a:extLst>
          </p:cNvPr>
          <p:cNvSpPr/>
          <p:nvPr/>
        </p:nvSpPr>
        <p:spPr>
          <a:xfrm>
            <a:off x="10721948" y="1276704"/>
            <a:ext cx="260431" cy="478034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0A80AA-EEE5-73BA-F10A-B88640816626}"/>
              </a:ext>
            </a:extLst>
          </p:cNvPr>
          <p:cNvSpPr txBox="1"/>
          <p:nvPr/>
        </p:nvSpPr>
        <p:spPr>
          <a:xfrm>
            <a:off x="11256380" y="2743795"/>
            <a:ext cx="535981" cy="184616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ARBOL</a:t>
            </a:r>
          </a:p>
        </p:txBody>
      </p:sp>
    </p:spTree>
    <p:extLst>
      <p:ext uri="{BB962C8B-B14F-4D97-AF65-F5344CB8AC3E}">
        <p14:creationId xmlns:p14="http://schemas.microsoft.com/office/powerpoint/2010/main" val="228216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F12BF8C-5AB6-F635-F2BA-726B599AC767}"/>
              </a:ext>
            </a:extLst>
          </p:cNvPr>
          <p:cNvSpPr txBox="1"/>
          <p:nvPr/>
        </p:nvSpPr>
        <p:spPr>
          <a:xfrm>
            <a:off x="157090" y="148287"/>
            <a:ext cx="627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Sintaxis general (herencia simple)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556092-0F0E-92A6-D7D7-47604F415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3" t="60759" r="19351" b="26667"/>
          <a:stretch/>
        </p:blipFill>
        <p:spPr>
          <a:xfrm>
            <a:off x="324090" y="671507"/>
            <a:ext cx="8032831" cy="8623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5E6852-B8B9-074E-B4FC-2AB2C71C0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5781" r="55427" b="40760"/>
          <a:stretch/>
        </p:blipFill>
        <p:spPr>
          <a:xfrm>
            <a:off x="324090" y="2197117"/>
            <a:ext cx="4984709" cy="412058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E4D3FE1-C3A3-7BA2-1516-67A9D9818396}"/>
              </a:ext>
            </a:extLst>
          </p:cNvPr>
          <p:cNvSpPr txBox="1"/>
          <p:nvPr/>
        </p:nvSpPr>
        <p:spPr>
          <a:xfrm>
            <a:off x="219918" y="1673897"/>
            <a:ext cx="627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1E76309-4642-2CD8-3A21-D21AF3831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572" y="1459774"/>
            <a:ext cx="4640701" cy="51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89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BB73846-4876-D1D4-3FE4-60045909250A}"/>
              </a:ext>
            </a:extLst>
          </p:cNvPr>
          <p:cNvSpPr txBox="1"/>
          <p:nvPr/>
        </p:nvSpPr>
        <p:spPr>
          <a:xfrm>
            <a:off x="187056" y="163110"/>
            <a:ext cx="480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 base </a:t>
            </a: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</a:t>
            </a:r>
            <a:r>
              <a:rPr lang="es-MX" sz="2800" b="1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Clase derivada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90493E-3D87-F6B6-E769-850B9AE47DC4}"/>
              </a:ext>
            </a:extLst>
          </p:cNvPr>
          <p:cNvSpPr txBox="1"/>
          <p:nvPr/>
        </p:nvSpPr>
        <p:spPr>
          <a:xfrm>
            <a:off x="187056" y="829007"/>
            <a:ext cx="104809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privados de una clase base son privados  aun después de la herencia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públicos de  una clase base pueden heredarse como miembros públicos o privados a la clase derivada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la clase derivada podemos incluir miembros extras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Todas las variables miembros de la clase base también lo son para la clase derivada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clase derivada puede redefinir las funciones miembros public de la clase base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30F0366-D01E-EE63-31A3-02186428D50C}"/>
              </a:ext>
            </a:extLst>
          </p:cNvPr>
          <p:cNvSpPr txBox="1"/>
          <p:nvPr/>
        </p:nvSpPr>
        <p:spPr>
          <a:xfrm>
            <a:off x="2925233" y="5537200"/>
            <a:ext cx="6489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u="sng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redefinir una función miembro public de una clase base en la clase derivada debemos tener el mismo nombre, número y tipos de parámetros.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87A16E-C190-3AFF-6054-A07AFA79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2" b="94681" l="9752" r="89894">
                        <a14:foregroundMark x1="38298" y1="91844" x2="38298" y2="91844"/>
                        <a14:foregroundMark x1="62057" y1="92553" x2="62057" y2="92553"/>
                        <a14:foregroundMark x1="37943" y1="94681" x2="37943" y2="946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5499" y="5405895"/>
            <a:ext cx="1437217" cy="14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E23547-7333-195A-2D40-F2FAC201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793"/>
            <a:ext cx="4594376" cy="54171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71863D-06EE-65BA-3510-6C2E35BDD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8" t="15435" r="45136" b="26739"/>
          <a:stretch/>
        </p:blipFill>
        <p:spPr>
          <a:xfrm>
            <a:off x="4624457" y="1540933"/>
            <a:ext cx="6596200" cy="4851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14B46A-DB30-4DE5-9F5A-5762E8112D93}"/>
              </a:ext>
            </a:extLst>
          </p:cNvPr>
          <p:cNvSpPr txBox="1"/>
          <p:nvPr/>
        </p:nvSpPr>
        <p:spPr>
          <a:xfrm>
            <a:off x="157090" y="359953"/>
            <a:ext cx="410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 </a:t>
            </a:r>
            <a:r>
              <a:rPr lang="es-MX" sz="28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rectangleType</a:t>
            </a:r>
            <a:endParaRPr lang="es-MX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55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AE7DCB-FA22-89FC-786D-63D1F977A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9" t="20555" r="53820" b="30740"/>
          <a:stretch/>
        </p:blipFill>
        <p:spPr>
          <a:xfrm>
            <a:off x="368300" y="986367"/>
            <a:ext cx="7867368" cy="568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A11CE5-7051-8B92-F376-4D86438ADB70}"/>
              </a:ext>
            </a:extLst>
          </p:cNvPr>
          <p:cNvSpPr txBox="1"/>
          <p:nvPr/>
        </p:nvSpPr>
        <p:spPr>
          <a:xfrm>
            <a:off x="368300" y="304920"/>
            <a:ext cx="410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412553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8A616F-FDEE-2AE0-A242-7EE8CC8D5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8" t="17839" r="46179" b="43889"/>
          <a:stretch/>
        </p:blipFill>
        <p:spPr>
          <a:xfrm>
            <a:off x="148166" y="1655232"/>
            <a:ext cx="10950982" cy="52027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668A93-D328-C45C-C78D-38620EFD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7" t="52160" r="42708" b="33951"/>
          <a:stretch/>
        </p:blipFill>
        <p:spPr>
          <a:xfrm>
            <a:off x="67053" y="38100"/>
            <a:ext cx="11113208" cy="17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122360-D45D-D6FD-B4CD-C77C9C61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2" y="1037168"/>
            <a:ext cx="10958595" cy="568959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790295-C716-6B20-8261-64CAF80D34AA}"/>
              </a:ext>
            </a:extLst>
          </p:cNvPr>
          <p:cNvSpPr txBox="1"/>
          <p:nvPr/>
        </p:nvSpPr>
        <p:spPr>
          <a:xfrm>
            <a:off x="368300" y="304920"/>
            <a:ext cx="410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 2 </a:t>
            </a:r>
            <a:r>
              <a:rPr lang="es-MX" sz="28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boxType</a:t>
            </a:r>
            <a:endParaRPr lang="es-MX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1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62D3E4-BD11-731C-D3DA-0E7967A3753B}"/>
              </a:ext>
            </a:extLst>
          </p:cNvPr>
          <p:cNvSpPr txBox="1"/>
          <p:nvPr/>
        </p:nvSpPr>
        <p:spPr>
          <a:xfrm>
            <a:off x="3936999" y="1649567"/>
            <a:ext cx="2510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ESTRUCTURA</a:t>
            </a:r>
            <a:r>
              <a:rPr lang="es-MX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</a:t>
            </a:r>
            <a:r>
              <a:rPr lang="es-MX" sz="28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D40C14-B3AD-5C97-E957-D0C922D62279}"/>
              </a:ext>
            </a:extLst>
          </p:cNvPr>
          <p:cNvSpPr txBox="1"/>
          <p:nvPr/>
        </p:nvSpPr>
        <p:spPr>
          <a:xfrm>
            <a:off x="848360" y="451535"/>
            <a:ext cx="3977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U</a:t>
            </a:r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 forma específica de organizar y almacenar datos en la memoria de una computadora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8FB60CB2-AE33-D3C0-4B19-A658BF52AB56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2837181" y="1374865"/>
            <a:ext cx="900855" cy="77990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Abrir llave 7">
            <a:extLst>
              <a:ext uri="{FF2B5EF4-FFF2-40B4-BE49-F238E27FC236}">
                <a16:creationId xmlns:a16="http://schemas.microsoft.com/office/drawing/2014/main" id="{4CA3A2E6-E0A9-5181-F1AC-393B56308564}"/>
              </a:ext>
            </a:extLst>
          </p:cNvPr>
          <p:cNvSpPr/>
          <p:nvPr/>
        </p:nvSpPr>
        <p:spPr>
          <a:xfrm>
            <a:off x="3873499" y="1727200"/>
            <a:ext cx="63500" cy="85513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1EB44B-676C-A07C-F77A-EC79D1BAEA3F}"/>
              </a:ext>
            </a:extLst>
          </p:cNvPr>
          <p:cNvSpPr txBox="1"/>
          <p:nvPr/>
        </p:nvSpPr>
        <p:spPr>
          <a:xfrm>
            <a:off x="7929032" y="232602"/>
            <a:ext cx="2709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efiniremos cómo se agrupan los datos y cómo se relacionan entre sí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19E616D5-4DAC-8072-EBA2-F49538792E49}"/>
              </a:ext>
            </a:extLst>
          </p:cNvPr>
          <p:cNvCxnSpPr>
            <a:stCxn id="10" idx="1"/>
            <a:endCxn id="2" idx="0"/>
          </p:cNvCxnSpPr>
          <p:nvPr/>
        </p:nvCxnSpPr>
        <p:spPr>
          <a:xfrm rot="10800000" flipV="1">
            <a:off x="5192184" y="832767"/>
            <a:ext cx="2736849" cy="8168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200C32-ABA5-5361-F1B4-B037064ABB6C}"/>
              </a:ext>
            </a:extLst>
          </p:cNvPr>
          <p:cNvSpPr txBox="1"/>
          <p:nvPr/>
        </p:nvSpPr>
        <p:spPr>
          <a:xfrm>
            <a:off x="7715248" y="2695202"/>
            <a:ext cx="3136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</a:t>
            </a:r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ueden ser cualquier tipo de información que se almacena y procesa en una computadora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4EB5112B-4860-F099-77CC-57EB283C05DD}"/>
              </a:ext>
            </a:extLst>
          </p:cNvPr>
          <p:cNvCxnSpPr>
            <a:stCxn id="14" idx="0"/>
          </p:cNvCxnSpPr>
          <p:nvPr/>
        </p:nvCxnSpPr>
        <p:spPr>
          <a:xfrm rot="16200000" flipV="1">
            <a:off x="7561449" y="972952"/>
            <a:ext cx="354169" cy="30903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ESTRUCTURA DE DATOS: 3.1 LISTA ENLAZADAS">
            <a:extLst>
              <a:ext uri="{FF2B5EF4-FFF2-40B4-BE49-F238E27FC236}">
                <a16:creationId xmlns:a16="http://schemas.microsoft.com/office/drawing/2014/main" id="{77322566-48B8-9088-9F2F-4CD847272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9"/>
          <a:stretch/>
        </p:blipFill>
        <p:spPr bwMode="auto">
          <a:xfrm>
            <a:off x="319087" y="3118446"/>
            <a:ext cx="2886075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reglos en Java- Cursos de Java">
            <a:extLst>
              <a:ext uri="{FF2B5EF4-FFF2-40B4-BE49-F238E27FC236}">
                <a16:creationId xmlns:a16="http://schemas.microsoft.com/office/drawing/2014/main" id="{D55C829B-3417-EE22-5FD4-34F95A28F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r="54233"/>
          <a:stretch/>
        </p:blipFill>
        <p:spPr bwMode="auto">
          <a:xfrm>
            <a:off x="389466" y="4221163"/>
            <a:ext cx="1026637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CB04E32-BF6F-2CFA-EDC5-4D2F61C585D7}"/>
              </a:ext>
            </a:extLst>
          </p:cNvPr>
          <p:cNvSpPr txBox="1"/>
          <p:nvPr/>
        </p:nvSpPr>
        <p:spPr>
          <a:xfrm>
            <a:off x="-413280" y="622300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Arreglos</a:t>
            </a:r>
          </a:p>
        </p:txBody>
      </p:sp>
      <p:pic>
        <p:nvPicPr>
          <p:cNvPr id="2054" name="Picture 6" descr="Cola (informática) - Wikipedia, la enciclopedia libre">
            <a:extLst>
              <a:ext uri="{FF2B5EF4-FFF2-40B4-BE49-F238E27FC236}">
                <a16:creationId xmlns:a16="http://schemas.microsoft.com/office/drawing/2014/main" id="{C983DF97-526F-EBDB-B483-B07D9D32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15" y="4639584"/>
            <a:ext cx="2354019" cy="141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323933C-C308-D2AB-7D02-3CA1945D9E9A}"/>
              </a:ext>
            </a:extLst>
          </p:cNvPr>
          <p:cNvSpPr txBox="1"/>
          <p:nvPr/>
        </p:nvSpPr>
        <p:spPr>
          <a:xfrm>
            <a:off x="1762124" y="6221799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Colas</a:t>
            </a:r>
          </a:p>
        </p:txBody>
      </p:sp>
      <p:pic>
        <p:nvPicPr>
          <p:cNvPr id="2056" name="Picture 8" descr="Dibujo de bocchi Wa ha ha - Dibujos de don Vegeta | Facebook">
            <a:extLst>
              <a:ext uri="{FF2B5EF4-FFF2-40B4-BE49-F238E27FC236}">
                <a16:creationId xmlns:a16="http://schemas.microsoft.com/office/drawing/2014/main" id="{4458B753-E32B-790C-A615-0B5E577B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45" b="89831" l="9825" r="89825">
                        <a14:foregroundMark x1="32982" y1="41243" x2="32982" y2="41243"/>
                        <a14:foregroundMark x1="11930" y1="31073" x2="23860" y2="68362"/>
                        <a14:foregroundMark x1="23860" y1="68362" x2="44561" y2="80226"/>
                        <a14:foregroundMark x1="44561" y1="80226" x2="71579" y2="77401"/>
                        <a14:foregroundMark x1="71579" y1="77401" x2="79298" y2="49153"/>
                        <a14:foregroundMark x1="22456" y1="75706" x2="51930" y2="85876"/>
                        <a14:foregroundMark x1="72281" y1="84746" x2="75439" y2="70621"/>
                        <a14:foregroundMark x1="86667" y1="32203" x2="86667" y2="32203"/>
                        <a14:foregroundMark x1="86667" y1="24859" x2="83509" y2="31638"/>
                        <a14:foregroundMark x1="77895" y1="32768" x2="62456" y2="16949"/>
                        <a14:foregroundMark x1="59298" y1="7345" x2="51228" y2="9040"/>
                        <a14:foregroundMark x1="59298" y1="24294" x2="74386" y2="49153"/>
                        <a14:foregroundMark x1="68772" y1="37288" x2="37193" y2="47458"/>
                        <a14:foregroundMark x1="48070" y1="44633" x2="62105" y2="56497"/>
                        <a14:foregroundMark x1="34035" y1="39548" x2="23158" y2="45198"/>
                        <a14:foregroundMark x1="37895" y1="52542" x2="60702" y2="58757"/>
                        <a14:foregroundMark x1="60702" y1="58757" x2="60702" y2="58757"/>
                        <a14:foregroundMark x1="49123" y1="62147" x2="27719" y2="53672"/>
                        <a14:foregroundMark x1="27719" y1="53672" x2="25965" y2="50847"/>
                        <a14:foregroundMark x1="37895" y1="30508" x2="26316" y2="62147"/>
                        <a14:foregroundMark x1="67018" y1="83616" x2="28772" y2="84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003" y="6381065"/>
            <a:ext cx="840003" cy="5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Árbol (informática) - Wikipedia, la enciclopedia libre">
            <a:extLst>
              <a:ext uri="{FF2B5EF4-FFF2-40B4-BE49-F238E27FC236}">
                <a16:creationId xmlns:a16="http://schemas.microsoft.com/office/drawing/2014/main" id="{4FC999B6-BA06-A0AC-AD8D-E25C3D018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4" y="4575498"/>
            <a:ext cx="18288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B2FDC7F-2AC6-5A98-40B1-B7AD05A74009}"/>
              </a:ext>
            </a:extLst>
          </p:cNvPr>
          <p:cNvSpPr txBox="1"/>
          <p:nvPr/>
        </p:nvSpPr>
        <p:spPr>
          <a:xfrm>
            <a:off x="4044827" y="6220598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Pilas</a:t>
            </a:r>
          </a:p>
        </p:txBody>
      </p:sp>
      <p:pic>
        <p:nvPicPr>
          <p:cNvPr id="2060" name="Picture 12" descr="Pila (informática) - Wikipedia, la enciclopedia libre">
            <a:extLst>
              <a:ext uri="{FF2B5EF4-FFF2-40B4-BE49-F238E27FC236}">
                <a16:creationId xmlns:a16="http://schemas.microsoft.com/office/drawing/2014/main" id="{2AC45A0A-E405-B9AF-A66A-3D9F7110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26" y="4851284"/>
            <a:ext cx="1655348" cy="118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5832A96-A067-36D0-9869-32E613D19BCB}"/>
              </a:ext>
            </a:extLst>
          </p:cNvPr>
          <p:cNvSpPr txBox="1"/>
          <p:nvPr/>
        </p:nvSpPr>
        <p:spPr>
          <a:xfrm>
            <a:off x="6235700" y="6290752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Arboles</a:t>
            </a:r>
          </a:p>
        </p:txBody>
      </p:sp>
      <p:pic>
        <p:nvPicPr>
          <p:cNvPr id="2062" name="Picture 14" descr="Teoria dos Grafos – Uma introdução | Luiz Bitencourt">
            <a:extLst>
              <a:ext uri="{FF2B5EF4-FFF2-40B4-BE49-F238E27FC236}">
                <a16:creationId xmlns:a16="http://schemas.microsoft.com/office/drawing/2014/main" id="{617B6437-2685-8A46-0378-B691D4C5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5" y="4376996"/>
            <a:ext cx="1930050" cy="1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5262BE3-F2CC-987C-3626-BD3DA3C76826}"/>
              </a:ext>
            </a:extLst>
          </p:cNvPr>
          <p:cNvSpPr txBox="1"/>
          <p:nvPr/>
        </p:nvSpPr>
        <p:spPr>
          <a:xfrm>
            <a:off x="8589433" y="6192283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Grafos</a:t>
            </a:r>
          </a:p>
        </p:txBody>
      </p:sp>
    </p:spTree>
    <p:extLst>
      <p:ext uri="{BB962C8B-B14F-4D97-AF65-F5344CB8AC3E}">
        <p14:creationId xmlns:p14="http://schemas.microsoft.com/office/powerpoint/2010/main" val="1083430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4F6B0D-0808-41AE-4D9D-0625BCC62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8" t="15864" r="29826" b="31049"/>
          <a:stretch/>
        </p:blipFill>
        <p:spPr>
          <a:xfrm>
            <a:off x="97367" y="965199"/>
            <a:ext cx="8686219" cy="4428067"/>
          </a:xfrm>
          <a:prstGeom prst="rect">
            <a:avLst/>
          </a:prstGeom>
        </p:spPr>
      </p:pic>
      <p:sp>
        <p:nvSpPr>
          <p:cNvPr id="8" name="Cerrar llave 7">
            <a:extLst>
              <a:ext uri="{FF2B5EF4-FFF2-40B4-BE49-F238E27FC236}">
                <a16:creationId xmlns:a16="http://schemas.microsoft.com/office/drawing/2014/main" id="{F212F9B0-1603-E0E9-D8AE-B85DF0E88D3C}"/>
              </a:ext>
            </a:extLst>
          </p:cNvPr>
          <p:cNvSpPr/>
          <p:nvPr/>
        </p:nvSpPr>
        <p:spPr>
          <a:xfrm>
            <a:off x="3746500" y="1621366"/>
            <a:ext cx="152400" cy="4191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AB6546AA-0EBF-E6DE-D8DE-F441CEFA3861}"/>
              </a:ext>
            </a:extLst>
          </p:cNvPr>
          <p:cNvSpPr/>
          <p:nvPr/>
        </p:nvSpPr>
        <p:spPr>
          <a:xfrm>
            <a:off x="5245099" y="3255433"/>
            <a:ext cx="198967" cy="89323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C8EF7C1F-D48A-3527-B529-C3402B0FCD31}"/>
              </a:ext>
            </a:extLst>
          </p:cNvPr>
          <p:cNvSpPr/>
          <p:nvPr/>
        </p:nvSpPr>
        <p:spPr>
          <a:xfrm rot="16200000">
            <a:off x="3409950" y="84665"/>
            <a:ext cx="311153" cy="1352553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A96C124D-3646-F4A2-FFE8-7D9A242A738E}"/>
              </a:ext>
            </a:extLst>
          </p:cNvPr>
          <p:cNvSpPr/>
          <p:nvPr/>
        </p:nvSpPr>
        <p:spPr>
          <a:xfrm>
            <a:off x="8671984" y="2324100"/>
            <a:ext cx="158750" cy="444502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5789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0D4BF59-6CEF-7ED3-E497-28EB92462D17}"/>
              </a:ext>
            </a:extLst>
          </p:cNvPr>
          <p:cNvSpPr txBox="1"/>
          <p:nvPr/>
        </p:nvSpPr>
        <p:spPr>
          <a:xfrm>
            <a:off x="55034" y="173687"/>
            <a:ext cx="3839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Definiciones métodos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86CA3A-56CA-4AA4-16A5-F4D8A6ADC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8" t="18087" r="26667" b="34259"/>
          <a:stretch/>
        </p:blipFill>
        <p:spPr>
          <a:xfrm>
            <a:off x="55033" y="1452034"/>
            <a:ext cx="10976055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4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521180-C034-E6E6-CDB1-54396D93E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1" t="25362" r="46277" b="27826"/>
          <a:stretch/>
        </p:blipFill>
        <p:spPr>
          <a:xfrm>
            <a:off x="67549" y="261915"/>
            <a:ext cx="10754652" cy="63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84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AF7634-3E2E-D24E-F42A-57ECF48EFF45}"/>
              </a:ext>
            </a:extLst>
          </p:cNvPr>
          <p:cNvSpPr txBox="1"/>
          <p:nvPr/>
        </p:nvSpPr>
        <p:spPr>
          <a:xfrm>
            <a:off x="194734" y="194853"/>
            <a:ext cx="3839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Constructores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F82C24-3B17-F3E9-9355-E4336C0C9E50}"/>
              </a:ext>
            </a:extLst>
          </p:cNvPr>
          <p:cNvSpPr txBox="1"/>
          <p:nvPr/>
        </p:nvSpPr>
        <p:spPr>
          <a:xfrm>
            <a:off x="187056" y="829007"/>
            <a:ext cx="104809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podemos acceder a los miembros privados de la clase base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Solo podemos inicializar datos públicos de la clase base 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no pueden ser llamados como a los métodos</a:t>
            </a:r>
          </a:p>
          <a:p>
            <a:pPr marL="514350" indent="-514350">
              <a:buFont typeface="+mj-lt"/>
              <a:buAutoNum type="alphaLcParenR"/>
            </a:pPr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 una clase contiene el constructor predeterminado y no se especifican valores cuando el objeto se declara, el constructor predeterminado se ejecuta e inicializa el objeto.</a:t>
            </a:r>
          </a:p>
          <a:p>
            <a:pPr marL="514350" indent="-514350">
              <a:buFont typeface="+mj-lt"/>
              <a:buAutoNum type="alphaLcParenR"/>
            </a:pPr>
            <a:endParaRPr lang="es-MX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514350" indent="-514350">
              <a:buFont typeface="+mj-lt"/>
              <a:buAutoNum type="alphaLcParenR"/>
            </a:pPr>
            <a:endParaRPr lang="es-MX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790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48F6B78-D583-D269-34C6-186B69BDBC15}"/>
              </a:ext>
            </a:extLst>
          </p:cNvPr>
          <p:cNvSpPr txBox="1"/>
          <p:nvPr/>
        </p:nvSpPr>
        <p:spPr>
          <a:xfrm>
            <a:off x="2298700" y="39701"/>
            <a:ext cx="61044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DEFINICIONES DE LOS CONSTRUCTORES PREDETERMINADOS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FF4A5F-EB8D-CBFB-1306-C037D457C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6" t="44074" r="68750" b="42099"/>
          <a:stretch/>
        </p:blipFill>
        <p:spPr>
          <a:xfrm>
            <a:off x="196849" y="4032250"/>
            <a:ext cx="4203702" cy="15261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154A66-45B0-94B1-8CF7-DFFB09C37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42963" r="42847" b="39753"/>
          <a:stretch/>
        </p:blipFill>
        <p:spPr>
          <a:xfrm>
            <a:off x="146049" y="2360248"/>
            <a:ext cx="7679268" cy="1672002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83B262E3-6111-F444-7505-89B7CC90BB4C}"/>
              </a:ext>
            </a:extLst>
          </p:cNvPr>
          <p:cNvSpPr/>
          <p:nvPr/>
        </p:nvSpPr>
        <p:spPr>
          <a:xfrm>
            <a:off x="8479367" y="2159000"/>
            <a:ext cx="1782233" cy="3746500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303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681E627-C349-103A-C955-D22E97779016}"/>
              </a:ext>
            </a:extLst>
          </p:cNvPr>
          <p:cNvSpPr txBox="1"/>
          <p:nvPr/>
        </p:nvSpPr>
        <p:spPr>
          <a:xfrm>
            <a:off x="2298700" y="39701"/>
            <a:ext cx="61044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RECORDANDO LA ESTRUCTURA DE LA DEFINICION DE UN CONSTRUCTOR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5A24B5-7B0D-1445-1C8F-3D20937F3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6" t="45579" r="22595" b="38407"/>
          <a:stretch/>
        </p:blipFill>
        <p:spPr>
          <a:xfrm>
            <a:off x="77580" y="2097157"/>
            <a:ext cx="10546706" cy="1454945"/>
          </a:xfrm>
          <a:prstGeom prst="rect">
            <a:avLst/>
          </a:prstGeom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FF307BFD-DCD2-911A-A6E5-0DEBA9ABF635}"/>
              </a:ext>
            </a:extLst>
          </p:cNvPr>
          <p:cNvSpPr/>
          <p:nvPr/>
        </p:nvSpPr>
        <p:spPr>
          <a:xfrm rot="10800000">
            <a:off x="10647570" y="1977962"/>
            <a:ext cx="165099" cy="846667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19A2C30C-FBC4-EAF0-011D-7C0C38D9DFE8}"/>
              </a:ext>
            </a:extLst>
          </p:cNvPr>
          <p:cNvSpPr/>
          <p:nvPr/>
        </p:nvSpPr>
        <p:spPr>
          <a:xfrm rot="10800000">
            <a:off x="4987713" y="2633132"/>
            <a:ext cx="143933" cy="57673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394363-A5B8-2732-F8A9-BCED2F9735B0}"/>
              </a:ext>
            </a:extLst>
          </p:cNvPr>
          <p:cNvSpPr txBox="1"/>
          <p:nvPr/>
        </p:nvSpPr>
        <p:spPr>
          <a:xfrm>
            <a:off x="6372771" y="3578232"/>
            <a:ext cx="27538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Söhne"/>
              </a:rPr>
              <a:t>Declaración del Constructor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2946AB6-EAA1-F1C9-BA02-58725D5EAE7E}"/>
              </a:ext>
            </a:extLst>
          </p:cNvPr>
          <p:cNvSpPr txBox="1"/>
          <p:nvPr/>
        </p:nvSpPr>
        <p:spPr>
          <a:xfrm>
            <a:off x="1617675" y="4469928"/>
            <a:ext cx="21916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Söhne"/>
              </a:rPr>
              <a:t>Cuerpo del Constructor</a:t>
            </a:r>
            <a:endParaRPr lang="es-MX" dirty="0"/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21196954-354A-B394-8D09-AC47B6ABED45}"/>
              </a:ext>
            </a:extLst>
          </p:cNvPr>
          <p:cNvCxnSpPr>
            <a:stCxn id="15" idx="3"/>
          </p:cNvCxnSpPr>
          <p:nvPr/>
        </p:nvCxnSpPr>
        <p:spPr>
          <a:xfrm flipV="1">
            <a:off x="3809278" y="3331633"/>
            <a:ext cx="1178435" cy="1461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8860A2A0-E5A7-D76C-380E-4F7990D17D98}"/>
              </a:ext>
            </a:extLst>
          </p:cNvPr>
          <p:cNvCxnSpPr>
            <a:stCxn id="13" idx="3"/>
            <a:endCxn id="7" idx="0"/>
          </p:cNvCxnSpPr>
          <p:nvPr/>
        </p:nvCxnSpPr>
        <p:spPr>
          <a:xfrm flipV="1">
            <a:off x="9126665" y="2824629"/>
            <a:ext cx="1520905" cy="1076769"/>
          </a:xfrm>
          <a:prstGeom prst="bentConnector4">
            <a:avLst>
              <a:gd name="adj1" fmla="val 50000"/>
              <a:gd name="adj2" fmla="val 14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0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28FF472-1094-6086-A8AE-23FCC5BFEAF0}"/>
              </a:ext>
            </a:extLst>
          </p:cNvPr>
          <p:cNvSpPr txBox="1"/>
          <p:nvPr/>
        </p:nvSpPr>
        <p:spPr>
          <a:xfrm>
            <a:off x="2565399" y="87469"/>
            <a:ext cx="61044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ESTRUCTURA DE LA DEFINICION DEL CONSTRUCTOR MEJORADA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A1F066-A61D-97E9-F5FC-0122004A36A0}"/>
              </a:ext>
            </a:extLst>
          </p:cNvPr>
          <p:cNvSpPr txBox="1"/>
          <p:nvPr/>
        </p:nvSpPr>
        <p:spPr>
          <a:xfrm>
            <a:off x="541019" y="1264765"/>
            <a:ext cx="96604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Clase::Clase(Tipo1 param1, Tipo2 param2, Tipo3 param3)</a:t>
            </a:r>
          </a:p>
          <a:p>
            <a:r>
              <a:rPr lang="es-MX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</a:t>
            </a:r>
            <a:r>
              <a:rPr lang="es-MX" sz="24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miembro1(param1), miembro2(param2),miembro3(param3)</a:t>
            </a:r>
          </a:p>
          <a:p>
            <a:r>
              <a:rPr lang="es-MX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{</a:t>
            </a:r>
          </a:p>
          <a:p>
            <a:r>
              <a:rPr lang="es-MX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// Cuerpo del constructor</a:t>
            </a:r>
          </a:p>
          <a:p>
            <a:r>
              <a:rPr lang="es-MX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// ...</a:t>
            </a:r>
          </a:p>
          <a:p>
            <a:r>
              <a:rPr lang="es-MX" sz="2400" dirty="0">
                <a:solidFill>
                  <a:srgbClr val="00B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}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088DDFF3-6AD3-3F13-51F8-A19441D38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692573" y="2446022"/>
            <a:ext cx="2247053" cy="321732"/>
          </a:xfrm>
          <a:prstGeom prst="bentConnector3">
            <a:avLst>
              <a:gd name="adj1" fmla="val 10018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185AA8-A061-1258-15CC-163887CAEE84}"/>
              </a:ext>
            </a:extLst>
          </p:cNvPr>
          <p:cNvSpPr txBox="1"/>
          <p:nvPr/>
        </p:nvSpPr>
        <p:spPr>
          <a:xfrm>
            <a:off x="270087" y="3730414"/>
            <a:ext cx="27538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Söhne"/>
              </a:rPr>
              <a:t>Declaración del Constructor</a:t>
            </a:r>
            <a:endParaRPr lang="es-MX" dirty="0"/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C1D67CF-9759-ACD1-ACD6-C95132A561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57489" y="2607797"/>
            <a:ext cx="1938991" cy="391160"/>
          </a:xfrm>
          <a:prstGeom prst="bentConnector3">
            <a:avLst>
              <a:gd name="adj1" fmla="val 10030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BDA9586-1FB1-0ADD-814C-DECCDB57CA80}"/>
              </a:ext>
            </a:extLst>
          </p:cNvPr>
          <p:cNvSpPr txBox="1"/>
          <p:nvPr/>
        </p:nvSpPr>
        <p:spPr>
          <a:xfrm>
            <a:off x="8130959" y="3772872"/>
            <a:ext cx="219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Söhne"/>
              </a:rPr>
              <a:t>Lista de inicialización</a:t>
            </a:r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09E753A-67CB-82AE-7E5E-2B01837AEA7A}"/>
              </a:ext>
            </a:extLst>
          </p:cNvPr>
          <p:cNvSpPr txBox="1"/>
          <p:nvPr/>
        </p:nvSpPr>
        <p:spPr>
          <a:xfrm>
            <a:off x="270087" y="5292634"/>
            <a:ext cx="101185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</a:t>
            </a:r>
            <a:r>
              <a:rPr lang="es-MX" sz="2000" b="0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ermite aprovechar los constructores ya existentes en las clases base o miembros de clases, evitando así la llamada implícita a los constructores por defecto y luego asignar valores en el cuerpo del constructor.</a:t>
            </a:r>
            <a:endParaRPr lang="es-MX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68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D88820B-C46D-027C-1E0E-5702F803A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6" t="24074" r="25833" b="38024"/>
          <a:stretch/>
        </p:blipFill>
        <p:spPr>
          <a:xfrm>
            <a:off x="143935" y="2156881"/>
            <a:ext cx="9503833" cy="32490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496793-BB4E-69B5-13D2-1F06E845361B}"/>
              </a:ext>
            </a:extLst>
          </p:cNvPr>
          <p:cNvSpPr txBox="1"/>
          <p:nvPr/>
        </p:nvSpPr>
        <p:spPr>
          <a:xfrm>
            <a:off x="2298700" y="39701"/>
            <a:ext cx="61044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DEFINICIONES DE LOS CONSTRUCTORES CON PARAMETROS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074CAB98-7C42-16C4-418B-98D5978C9B64}"/>
              </a:ext>
            </a:extLst>
          </p:cNvPr>
          <p:cNvSpPr/>
          <p:nvPr/>
        </p:nvSpPr>
        <p:spPr>
          <a:xfrm rot="10800000">
            <a:off x="9647768" y="1913465"/>
            <a:ext cx="165099" cy="846667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5E878265-4930-1BF1-58CA-46098F6C7A30}"/>
              </a:ext>
            </a:extLst>
          </p:cNvPr>
          <p:cNvSpPr/>
          <p:nvPr/>
        </p:nvSpPr>
        <p:spPr>
          <a:xfrm rot="10800000">
            <a:off x="5562601" y="2465914"/>
            <a:ext cx="71965" cy="588435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1861F6F1-5326-06A8-4D27-F688CAD8AB7F}"/>
              </a:ext>
            </a:extLst>
          </p:cNvPr>
          <p:cNvSpPr/>
          <p:nvPr/>
        </p:nvSpPr>
        <p:spPr>
          <a:xfrm rot="10800000">
            <a:off x="4373033" y="3162296"/>
            <a:ext cx="228600" cy="187960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6543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3EF95-E91B-40C4-A692-E9106529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3CAC5D-D424-4EE2-A0C2-72ED7A88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EC2234-507F-E4DE-3F54-0AD0295A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3235960"/>
            <a:ext cx="3249577" cy="32495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84BC70-99C5-7533-01F1-5B7D28E9B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6" t="15704" r="43832" b="31852"/>
          <a:stretch/>
        </p:blipFill>
        <p:spPr>
          <a:xfrm>
            <a:off x="3665675" y="1005839"/>
            <a:ext cx="7930273" cy="51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307DAD-6383-F080-6431-9BB79A75F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1" t="29778" r="15792" b="42815"/>
          <a:stretch/>
        </p:blipFill>
        <p:spPr>
          <a:xfrm>
            <a:off x="96520" y="1026160"/>
            <a:ext cx="11130994" cy="24028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BEFBAC5-6E53-6B42-FB52-0ADC2F937023}"/>
              </a:ext>
            </a:extLst>
          </p:cNvPr>
          <p:cNvSpPr txBox="1"/>
          <p:nvPr/>
        </p:nvSpPr>
        <p:spPr>
          <a:xfrm>
            <a:off x="2298700" y="39701"/>
            <a:ext cx="6104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DEFINICION DEL CONSTRUCTOR</a:t>
            </a:r>
          </a:p>
        </p:txBody>
      </p:sp>
    </p:spTree>
    <p:extLst>
      <p:ext uri="{BB962C8B-B14F-4D97-AF65-F5344CB8AC3E}">
        <p14:creationId xmlns:p14="http://schemas.microsoft.com/office/powerpoint/2010/main" val="49084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DE53157-20BC-68CC-28AE-6C10319D2C73}"/>
              </a:ext>
            </a:extLst>
          </p:cNvPr>
          <p:cNvSpPr txBox="1"/>
          <p:nvPr/>
        </p:nvSpPr>
        <p:spPr>
          <a:xfrm>
            <a:off x="182034" y="655934"/>
            <a:ext cx="4288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Söhne"/>
              </a:rPr>
              <a:t>U</a:t>
            </a:r>
            <a:r>
              <a:rPr lang="es-MX" b="1" i="0" dirty="0">
                <a:effectLst/>
                <a:latin typeface="Söhne"/>
              </a:rPr>
              <a:t>na categoría que define el conjunto de valores que una variable puede contener y las operaciones que se pueden realizar en esos valores</a:t>
            </a:r>
            <a:endParaRPr lang="es-MX" b="1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25FEF77-95A3-57E3-4302-61410C043D84}"/>
              </a:ext>
            </a:extLst>
          </p:cNvPr>
          <p:cNvGrpSpPr/>
          <p:nvPr/>
        </p:nvGrpSpPr>
        <p:grpSpPr>
          <a:xfrm>
            <a:off x="1727199" y="2497668"/>
            <a:ext cx="7721600" cy="856627"/>
            <a:chOff x="1553633" y="2637368"/>
            <a:chExt cx="7721600" cy="856627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5B2E5E0-0D2E-C307-5E4E-D5C3DF9C3C9F}"/>
                </a:ext>
              </a:extLst>
            </p:cNvPr>
            <p:cNvSpPr txBox="1"/>
            <p:nvPr/>
          </p:nvSpPr>
          <p:spPr>
            <a:xfrm>
              <a:off x="1553633" y="2847664"/>
              <a:ext cx="772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TIPO DE DATO ABSTRACTO (ADT)</a:t>
              </a:r>
            </a:p>
            <a:p>
              <a:pPr algn="ctr"/>
              <a:r>
                <a:rPr lang="es-MX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Abstract Data Type</a:t>
              </a:r>
            </a:p>
          </p:txBody>
        </p:sp>
        <p:sp>
          <p:nvSpPr>
            <p:cNvPr id="7" name="Abrir llave 6">
              <a:extLst>
                <a:ext uri="{FF2B5EF4-FFF2-40B4-BE49-F238E27FC236}">
                  <a16:creationId xmlns:a16="http://schemas.microsoft.com/office/drawing/2014/main" id="{8A880C70-1214-A298-94A7-DB95AAB24820}"/>
                </a:ext>
              </a:extLst>
            </p:cNvPr>
            <p:cNvSpPr/>
            <p:nvPr/>
          </p:nvSpPr>
          <p:spPr>
            <a:xfrm rot="5400000">
              <a:off x="4115483" y="1815417"/>
              <a:ext cx="235698" cy="1879600"/>
            </a:xfrm>
            <a:prstGeom prst="leftBrace">
              <a:avLst/>
            </a:prstGeom>
            <a:ln>
              <a:solidFill>
                <a:srgbClr val="FF0000">
                  <a:alpha val="95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EA1983-E35E-E8CD-A7EF-E58473F69E4D}"/>
              </a:ext>
            </a:extLst>
          </p:cNvPr>
          <p:cNvSpPr txBox="1"/>
          <p:nvPr/>
        </p:nvSpPr>
        <p:spPr>
          <a:xfrm>
            <a:off x="5063068" y="655934"/>
            <a:ext cx="5317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latin typeface="Söhne"/>
              </a:rPr>
              <a:t>N</a:t>
            </a:r>
            <a:r>
              <a:rPr lang="es-MX" b="1" i="0" dirty="0">
                <a:effectLst/>
                <a:latin typeface="Söhne"/>
              </a:rPr>
              <a:t>o se trata de una implementación concreta, sino de una descripción de la estructura y el comportamiento de un tipo de dato sin entrar en detalles específicos</a:t>
            </a:r>
            <a:endParaRPr lang="es-MX" b="1" dirty="0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5214661D-1652-6AD0-349F-D73089B6E070}"/>
              </a:ext>
            </a:extLst>
          </p:cNvPr>
          <p:cNvSpPr/>
          <p:nvPr/>
        </p:nvSpPr>
        <p:spPr>
          <a:xfrm rot="5400000">
            <a:off x="5997576" y="1942044"/>
            <a:ext cx="237065" cy="1348315"/>
          </a:xfrm>
          <a:prstGeom prst="leftBrace">
            <a:avLst/>
          </a:prstGeom>
          <a:ln>
            <a:solidFill>
              <a:srgbClr val="FF0000">
                <a:alpha val="95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4" name="Picture 2" descr="Hitori Bocchi out of context #11 : r/HitoriBocchiOfficial">
            <a:extLst>
              <a:ext uri="{FF2B5EF4-FFF2-40B4-BE49-F238E27FC236}">
                <a16:creationId xmlns:a16="http://schemas.microsoft.com/office/drawing/2014/main" id="{70EE56FD-5E7C-26C2-CD5F-E406845F8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17" b="98485" l="56030" r="93878">
                        <a14:foregroundMark x1="70315" y1="48232" x2="61410" y2="54798"/>
                        <a14:foregroundMark x1="61410" y1="54798" x2="62894" y2="83838"/>
                        <a14:foregroundMark x1="62894" y1="83838" x2="69202" y2="93434"/>
                        <a14:foregroundMark x1="69202" y1="93434" x2="75139" y2="73485"/>
                        <a14:foregroundMark x1="75139" y1="73485" x2="75510" y2="57828"/>
                        <a14:foregroundMark x1="70315" y1="58586" x2="63636" y2="69697"/>
                        <a14:foregroundMark x1="61410" y1="87626" x2="71429" y2="94192"/>
                        <a14:foregroundMark x1="71429" y1="94192" x2="76438" y2="93939"/>
                        <a14:foregroundMark x1="60668" y1="87879" x2="56030" y2="98737"/>
                        <a14:foregroundMark x1="76438" y1="94444" x2="76438" y2="96212"/>
                        <a14:foregroundMark x1="67904" y1="46717" x2="67904" y2="46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44591" r="2092" b="4209"/>
          <a:stretch/>
        </p:blipFill>
        <p:spPr bwMode="auto">
          <a:xfrm>
            <a:off x="0" y="4926797"/>
            <a:ext cx="2019299" cy="19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Bocadillo nube: nube 15">
            <a:extLst>
              <a:ext uri="{FF2B5EF4-FFF2-40B4-BE49-F238E27FC236}">
                <a16:creationId xmlns:a16="http://schemas.microsoft.com/office/drawing/2014/main" id="{DDFC6AC0-BE25-034C-E648-B7EE338B6B66}"/>
              </a:ext>
            </a:extLst>
          </p:cNvPr>
          <p:cNvSpPr/>
          <p:nvPr/>
        </p:nvSpPr>
        <p:spPr>
          <a:xfrm>
            <a:off x="716280" y="3008389"/>
            <a:ext cx="2199640" cy="1645117"/>
          </a:xfrm>
          <a:prstGeom prst="cloudCallout">
            <a:avLst>
              <a:gd name="adj1" fmla="val -38616"/>
              <a:gd name="adj2" fmla="val 7083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¿Por qué no pasar directamente a la acción?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67CBB90-EAD9-B3C7-A96B-DE0855449830}"/>
              </a:ext>
            </a:extLst>
          </p:cNvPr>
          <p:cNvSpPr txBox="1"/>
          <p:nvPr/>
        </p:nvSpPr>
        <p:spPr>
          <a:xfrm>
            <a:off x="3903979" y="3680735"/>
            <a:ext cx="336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u="sng" dirty="0">
                <a:latin typeface="Söhne"/>
              </a:rPr>
              <a:t>D</a:t>
            </a:r>
            <a:r>
              <a:rPr lang="es-MX" b="1" i="0" u="sng" dirty="0">
                <a:effectLst/>
                <a:latin typeface="Söhne"/>
              </a:rPr>
              <a:t>escripción abstracta de una estructura de datos </a:t>
            </a:r>
            <a:endParaRPr lang="es-MX" b="1" u="sng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D065932-B6CA-E61E-E64E-8A5953DD81A0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5587999" y="3354295"/>
            <a:ext cx="0" cy="326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F9E94C1-B67B-1422-047E-841A198EA08D}"/>
              </a:ext>
            </a:extLst>
          </p:cNvPr>
          <p:cNvSpPr txBox="1"/>
          <p:nvPr/>
        </p:nvSpPr>
        <p:spPr>
          <a:xfrm>
            <a:off x="2443480" y="5180985"/>
            <a:ext cx="817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</a:t>
            </a:r>
            <a:r>
              <a:rPr lang="es-MX" sz="2400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bstraemos la lógica de cómo se almacenan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Nos centramos </a:t>
            </a:r>
            <a:r>
              <a:rPr lang="es-MX" sz="2400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cómo utilizar los datos de manera efectiva sin preocuparnos por los detalles internos</a:t>
            </a:r>
            <a:endParaRPr lang="es-MX" sz="2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BD1B1C27-C97F-83AA-FAE1-2FE3F8383710}"/>
              </a:ext>
            </a:extLst>
          </p:cNvPr>
          <p:cNvCxnSpPr>
            <a:stCxn id="4" idx="2"/>
            <a:endCxn id="7" idx="1"/>
          </p:cNvCxnSpPr>
          <p:nvPr/>
        </p:nvCxnSpPr>
        <p:spPr>
          <a:xfrm rot="16200000" flipH="1">
            <a:off x="3045855" y="1136624"/>
            <a:ext cx="641405" cy="2080681"/>
          </a:xfrm>
          <a:prstGeom prst="bentConnector5">
            <a:avLst>
              <a:gd name="adj1" fmla="val 35641"/>
              <a:gd name="adj2" fmla="val 100003"/>
              <a:gd name="adj3" fmla="val 6435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A1BA9229-BF2F-6B60-75CB-D2F23A17DFBE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5400000">
            <a:off x="6459653" y="1235719"/>
            <a:ext cx="918405" cy="16054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EE80E99-CA5E-9F6A-750C-17686840816E}"/>
              </a:ext>
            </a:extLst>
          </p:cNvPr>
          <p:cNvSpPr txBox="1"/>
          <p:nvPr/>
        </p:nvSpPr>
        <p:spPr>
          <a:xfrm>
            <a:off x="8600149" y="2289950"/>
            <a:ext cx="261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 del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Dominio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Operaciones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DB4F2EAB-DA94-7582-1C2F-CBA0FFAE8BA1}"/>
              </a:ext>
            </a:extLst>
          </p:cNvPr>
          <p:cNvSpPr/>
          <p:nvPr/>
        </p:nvSpPr>
        <p:spPr>
          <a:xfrm>
            <a:off x="8241175" y="2351752"/>
            <a:ext cx="258299" cy="15104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901854-CA7F-504A-4C2F-6F7AAE1FAA68}"/>
              </a:ext>
            </a:extLst>
          </p:cNvPr>
          <p:cNvCxnSpPr/>
          <p:nvPr/>
        </p:nvCxnSpPr>
        <p:spPr>
          <a:xfrm>
            <a:off x="7101068" y="3159889"/>
            <a:ext cx="8218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19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C4C8C8-EFD6-BDEB-F508-5D35BDF2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" y="894944"/>
            <a:ext cx="10469369" cy="57649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D2F660-48D2-CA47-1229-9F346A921720}"/>
              </a:ext>
            </a:extLst>
          </p:cNvPr>
          <p:cNvSpPr txBox="1"/>
          <p:nvPr/>
        </p:nvSpPr>
        <p:spPr>
          <a:xfrm>
            <a:off x="2293620" y="39701"/>
            <a:ext cx="61044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4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EJERCICIO</a:t>
            </a:r>
            <a:endParaRPr lang="es-MX" sz="2800" b="1" dirty="0">
              <a:solidFill>
                <a:srgbClr val="00B0F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49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AAD0629-CC85-83DA-4203-6C963737B074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DECLARACION DE LA CLASE</a:t>
            </a:r>
            <a:endParaRPr lang="es-MX" sz="2000" b="1" dirty="0">
              <a:solidFill>
                <a:srgbClr val="00B0F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0C97AE-3CD4-BF97-E02A-CE9302207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8" t="22519" r="30625" b="47259"/>
          <a:stretch/>
        </p:blipFill>
        <p:spPr>
          <a:xfrm>
            <a:off x="27939" y="1183640"/>
            <a:ext cx="11212307" cy="3078480"/>
          </a:xfrm>
          <a:prstGeom prst="rect">
            <a:avLst/>
          </a:prstGeom>
        </p:spPr>
      </p:pic>
      <p:pic>
        <p:nvPicPr>
          <p:cNvPr id="2050" name="Picture 2" descr="Negocios hombre empleado humano miembro oficina - Iconos Interfaz de  usuario y Gestos">
            <a:extLst>
              <a:ext uri="{FF2B5EF4-FFF2-40B4-BE49-F238E27FC236}">
                <a16:creationId xmlns:a16="http://schemas.microsoft.com/office/drawing/2014/main" id="{0897234D-A1CA-3651-4E13-20B7121DA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4312920"/>
            <a:ext cx="2346960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5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96B1A60-FA1C-2B58-E857-4FA5BCB7184F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DECLARACION DE LA CLASE</a:t>
            </a:r>
            <a:endParaRPr lang="es-MX" sz="2000" b="1" dirty="0">
              <a:solidFill>
                <a:srgbClr val="00B0F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82F4CD-7EE1-C010-8DBE-C2C12C1F7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2" t="21777" r="7166" b="25408"/>
          <a:stretch/>
        </p:blipFill>
        <p:spPr>
          <a:xfrm>
            <a:off x="0" y="686032"/>
            <a:ext cx="11055482" cy="39432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05C602-16FB-0D72-895A-80F189FCE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2" t="20741" r="11875" b="53408"/>
          <a:stretch/>
        </p:blipFill>
        <p:spPr>
          <a:xfrm>
            <a:off x="0" y="4693920"/>
            <a:ext cx="9607682" cy="17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3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CA3B61-E1E4-35E9-5F76-6F5B9F85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2" t="9777" r="17176" b="72123"/>
          <a:stretch/>
        </p:blipFill>
        <p:spPr>
          <a:xfrm>
            <a:off x="462279" y="2230120"/>
            <a:ext cx="10022841" cy="23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5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694DC6F-DB7F-D5A3-43F6-31D7C4678A1F}"/>
              </a:ext>
            </a:extLst>
          </p:cNvPr>
          <p:cNvSpPr txBox="1"/>
          <p:nvPr/>
        </p:nvSpPr>
        <p:spPr>
          <a:xfrm>
            <a:off x="2293620" y="39701"/>
            <a:ext cx="7028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ARCHIVO DE ENCABEZADO DE UNA CLASE </a:t>
            </a:r>
            <a:endParaRPr lang="es-MX" sz="2000" b="1" dirty="0">
              <a:solidFill>
                <a:srgbClr val="00B0F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D1AC43-85D7-4863-83EF-268D5F989703}"/>
              </a:ext>
            </a:extLst>
          </p:cNvPr>
          <p:cNvSpPr txBox="1"/>
          <p:nvPr/>
        </p:nvSpPr>
        <p:spPr>
          <a:xfrm>
            <a:off x="308610" y="1595874"/>
            <a:ext cx="100037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</a:t>
            </a:r>
            <a:r>
              <a:rPr lang="es-MX" sz="3600" b="0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roporciona la interfaz pública de la clase sin exponer la implementación detallada</a:t>
            </a:r>
          </a:p>
          <a:p>
            <a:pPr marL="742950" indent="-742950">
              <a:buFont typeface="+mj-lt"/>
              <a:buAutoNum type="alphaLcParenR"/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Inclusión de cabeceras necesarias</a:t>
            </a:r>
          </a:p>
          <a:p>
            <a:pPr marL="742950" indent="-742950">
              <a:buFont typeface="+mj-lt"/>
              <a:buAutoNum type="alphaLcParenR"/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Guardias de inclusión múltiple </a:t>
            </a:r>
          </a:p>
          <a:p>
            <a:pPr marL="742950" indent="-742950">
              <a:buFont typeface="+mj-lt"/>
              <a:buAutoNum type="alphaLcParenR"/>
            </a:pPr>
            <a:r>
              <a:rPr lang="es-MX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Archivos con extensión .h</a:t>
            </a:r>
          </a:p>
          <a:p>
            <a:endParaRPr lang="es-MX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26" name="Picture 2" descr="Extension, file, type, c/c++/objective-c header file, h icon - Download on  Iconfinder">
            <a:extLst>
              <a:ext uri="{FF2B5EF4-FFF2-40B4-BE49-F238E27FC236}">
                <a16:creationId xmlns:a16="http://schemas.microsoft.com/office/drawing/2014/main" id="{2C1CF368-89A7-01FE-5D61-4282E092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980" y="3627120"/>
            <a:ext cx="2905760" cy="290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22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8657C0C-E78B-BC93-DDA4-9111254B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46" y="299466"/>
            <a:ext cx="1214940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Existen dos formas principales de usar #include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1D0EEB-5D0F-63F7-8F7B-E83935A25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07" y="1335400"/>
            <a:ext cx="1214940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Inclusión de archivos de encabezado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EC722A-BB74-FCAF-9BE2-9EF90D6E4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6" t="30127" r="51535" b="62025"/>
          <a:stretch/>
        </p:blipFill>
        <p:spPr>
          <a:xfrm>
            <a:off x="943336" y="2019529"/>
            <a:ext cx="6382635" cy="79890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1AC045B-3E36-D414-DCED-E76EC5C9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06" y="3136612"/>
            <a:ext cx="1214940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Inclusión de Biblioteca estándar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800D5A-98B3-C6D6-1022-E77D3DC4A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4" t="30886" r="56139" b="62785"/>
          <a:stretch/>
        </p:blipFill>
        <p:spPr>
          <a:xfrm>
            <a:off x="914402" y="3906454"/>
            <a:ext cx="6232968" cy="7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33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D69CEA9-56F5-2A69-976F-733E2EAD22D2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GUARDIAS DE INCLUSIÓN</a:t>
            </a:r>
            <a:endParaRPr lang="es-MX" sz="2000" b="1" dirty="0">
              <a:solidFill>
                <a:srgbClr val="00B0F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B1B023-F590-5494-DFFC-F64A6B31279A}"/>
              </a:ext>
            </a:extLst>
          </p:cNvPr>
          <p:cNvSpPr txBox="1"/>
          <p:nvPr/>
        </p:nvSpPr>
        <p:spPr>
          <a:xfrm>
            <a:off x="313690" y="920234"/>
            <a:ext cx="100037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LcParenR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Son directivas de preprocesador en C++ </a:t>
            </a:r>
          </a:p>
          <a:p>
            <a:pPr marL="742950" indent="-742950">
              <a:buFont typeface="+mj-lt"/>
              <a:buAutoNum type="alphaLcParenR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Evitan problemas relacionados con la inclusión de un mismo archivo de encabezado en múltiples lugares durante la compilación</a:t>
            </a:r>
          </a:p>
          <a:p>
            <a:pPr marL="1200150" lvl="1" indent="-742950">
              <a:buFont typeface="+mj-lt"/>
              <a:buAutoNum type="romanUcPeriod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</a:t>
            </a:r>
            <a:r>
              <a:rPr lang="es-MX" b="0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levar a definiciones múltiples y causar errores durante el proceso de compilación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AAEB277-0953-8695-2C32-78841471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9" r="59292" b="76667"/>
          <a:stretch/>
        </p:blipFill>
        <p:spPr>
          <a:xfrm>
            <a:off x="172720" y="3840480"/>
            <a:ext cx="4963160" cy="7162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09FCE9A-DD76-B081-7582-43B4BAA98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9" r="66417" b="75629"/>
          <a:stretch/>
        </p:blipFill>
        <p:spPr>
          <a:xfrm>
            <a:off x="172720" y="2623820"/>
            <a:ext cx="4094480" cy="787400"/>
          </a:xfrm>
          <a:prstGeom prst="rect">
            <a:avLst/>
          </a:prstGeom>
        </p:spPr>
      </p:pic>
      <p:sp>
        <p:nvSpPr>
          <p:cNvPr id="16" name="Cerrar llave 15">
            <a:extLst>
              <a:ext uri="{FF2B5EF4-FFF2-40B4-BE49-F238E27FC236}">
                <a16:creationId xmlns:a16="http://schemas.microsoft.com/office/drawing/2014/main" id="{A949649E-EE23-E5B6-A8E2-492F05A2AD04}"/>
              </a:ext>
            </a:extLst>
          </p:cNvPr>
          <p:cNvSpPr/>
          <p:nvPr/>
        </p:nvSpPr>
        <p:spPr>
          <a:xfrm>
            <a:off x="4566213" y="2397562"/>
            <a:ext cx="289367" cy="101365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0BB130E9-C84E-9BFF-A9F8-E7D0747849ED}"/>
              </a:ext>
            </a:extLst>
          </p:cNvPr>
          <p:cNvSpPr/>
          <p:nvPr/>
        </p:nvSpPr>
        <p:spPr>
          <a:xfrm>
            <a:off x="5315585" y="3543102"/>
            <a:ext cx="289367" cy="101365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errar llave 17">
            <a:extLst>
              <a:ext uri="{FF2B5EF4-FFF2-40B4-BE49-F238E27FC236}">
                <a16:creationId xmlns:a16="http://schemas.microsoft.com/office/drawing/2014/main" id="{326FDC6C-A120-684B-EB65-850664BEF8C2}"/>
              </a:ext>
            </a:extLst>
          </p:cNvPr>
          <p:cNvSpPr/>
          <p:nvPr/>
        </p:nvSpPr>
        <p:spPr>
          <a:xfrm>
            <a:off x="4612511" y="4888548"/>
            <a:ext cx="243069" cy="173795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A7DABF3-92DA-D1F1-92D6-8C2B06CB1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593" y="2597911"/>
            <a:ext cx="156258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test.h</a:t>
            </a:r>
            <a:endParaRPr lang="es-MX" altLang="es-MX" sz="3200" dirty="0">
              <a:solidFill>
                <a:srgbClr val="0070C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0AB2B18-564F-A025-ADEB-7A01FF7D9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585" y="3757543"/>
            <a:ext cx="180758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testA.h</a:t>
            </a:r>
            <a:endParaRPr lang="es-MX" altLang="es-MX" sz="3200" dirty="0">
              <a:solidFill>
                <a:srgbClr val="0070C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360D2BF4-A961-4999-AC29-86DE0079E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760" y="5414903"/>
            <a:ext cx="298241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headerTest.h</a:t>
            </a:r>
            <a:endParaRPr lang="es-MX" altLang="es-MX" sz="3200" dirty="0">
              <a:solidFill>
                <a:srgbClr val="0070C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9332881-9E13-C1B3-B32F-31E7B2F10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57" t="13418" r="67250" b="58565"/>
          <a:stretch/>
        </p:blipFill>
        <p:spPr>
          <a:xfrm>
            <a:off x="-387752" y="4778920"/>
            <a:ext cx="4548465" cy="19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2001B8-7718-07D1-2046-3F451525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80"/>
            <a:ext cx="1392627" cy="13926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6094C2-598F-7114-4C5E-A19F55328DAC}"/>
              </a:ext>
            </a:extLst>
          </p:cNvPr>
          <p:cNvSpPr txBox="1"/>
          <p:nvPr/>
        </p:nvSpPr>
        <p:spPr>
          <a:xfrm>
            <a:off x="2293620" y="39701"/>
            <a:ext cx="70281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¿COMO LO SOLUCIONAMOS USANDO GUARDIAS DE INCLUSIÓN?</a:t>
            </a:r>
            <a:endParaRPr lang="es-MX" sz="2000" b="1" dirty="0">
              <a:solidFill>
                <a:srgbClr val="00B0F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2E5C74-465E-33C5-3F06-9613CB39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62" y="2578644"/>
            <a:ext cx="12149405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MX" altLang="es-MX" sz="40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#ifndef </a:t>
            </a:r>
            <a:r>
              <a:rPr lang="es-MX" altLang="es-MX" sz="40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IDENTIFICADOR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MX" altLang="es-MX" sz="40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#define </a:t>
            </a:r>
            <a:r>
              <a:rPr lang="es-MX" altLang="es-MX" sz="40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IDENTIFICADOR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40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</a:t>
            </a:r>
            <a:r>
              <a:rPr lang="es-MX" altLang="es-MX" sz="40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cuerpo del archivo…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MX" altLang="es-MX" sz="40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3756959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272486C-ACFB-850D-AA7F-8CF37C9CA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41" t="12236" r="65158" b="61772"/>
          <a:stretch/>
        </p:blipFill>
        <p:spPr>
          <a:xfrm>
            <a:off x="98384" y="434051"/>
            <a:ext cx="4496765" cy="17825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A551F1-D284-BA88-8018-F7818F4C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7" t="13080" r="58512" b="58059"/>
          <a:stretch/>
        </p:blipFill>
        <p:spPr>
          <a:xfrm>
            <a:off x="335665" y="2439364"/>
            <a:ext cx="5110223" cy="19792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5E2064-29BF-ABF5-D20A-B3B031399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557" t="13418" r="67250" b="58565"/>
          <a:stretch/>
        </p:blipFill>
        <p:spPr>
          <a:xfrm>
            <a:off x="-173620" y="4641447"/>
            <a:ext cx="4548465" cy="1921351"/>
          </a:xfrm>
          <a:prstGeom prst="rect">
            <a:avLst/>
          </a:prstGeom>
        </p:spPr>
      </p:pic>
      <p:sp>
        <p:nvSpPr>
          <p:cNvPr id="9" name="Cerrar llave 8">
            <a:extLst>
              <a:ext uri="{FF2B5EF4-FFF2-40B4-BE49-F238E27FC236}">
                <a16:creationId xmlns:a16="http://schemas.microsoft.com/office/drawing/2014/main" id="{CF0895AB-0D4B-EB84-5BF7-ECEDEBAF2706}"/>
              </a:ext>
            </a:extLst>
          </p:cNvPr>
          <p:cNvSpPr/>
          <p:nvPr/>
        </p:nvSpPr>
        <p:spPr>
          <a:xfrm>
            <a:off x="4768770" y="863917"/>
            <a:ext cx="289367" cy="101365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EC68BCB5-F6E9-842C-23CB-78742D8B7CBF}"/>
              </a:ext>
            </a:extLst>
          </p:cNvPr>
          <p:cNvSpPr/>
          <p:nvPr/>
        </p:nvSpPr>
        <p:spPr>
          <a:xfrm>
            <a:off x="5479648" y="2439364"/>
            <a:ext cx="278758" cy="179697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420F616C-6631-B2F9-DDBC-FEE8B4D4BB87}"/>
              </a:ext>
            </a:extLst>
          </p:cNvPr>
          <p:cNvSpPr/>
          <p:nvPr/>
        </p:nvSpPr>
        <p:spPr>
          <a:xfrm>
            <a:off x="4473614" y="4685991"/>
            <a:ext cx="243069" cy="173795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4FE4CA4-02A9-EE49-7B5B-63842CCA6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150" y="1064266"/>
            <a:ext cx="156258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test.h</a:t>
            </a:r>
            <a:endParaRPr lang="es-MX" altLang="es-MX" sz="3200" dirty="0">
              <a:solidFill>
                <a:srgbClr val="0070C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379B909-168B-58F2-EBEA-7E5AAE1E8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458" y="2953103"/>
            <a:ext cx="180758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testA.h</a:t>
            </a:r>
            <a:endParaRPr lang="es-MX" altLang="es-MX" sz="3200" dirty="0">
              <a:solidFill>
                <a:srgbClr val="0070C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79B6B66-8A3D-62C1-83FF-3DC2474B8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452" y="5208959"/>
            <a:ext cx="298241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3200" dirty="0" err="1">
                <a:solidFill>
                  <a:srgbClr val="0070C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headerTest.h</a:t>
            </a:r>
            <a:endParaRPr lang="es-MX" altLang="es-MX" sz="3200" dirty="0">
              <a:solidFill>
                <a:srgbClr val="0070C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80AB92A-8EE5-B520-E12B-96CD96952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631" y="3578387"/>
            <a:ext cx="3476265" cy="34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37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097FD-DF9C-C5E1-29CA-C982A6DFC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2" t="15443" r="53244" b="33418"/>
          <a:stretch/>
        </p:blipFill>
        <p:spPr>
          <a:xfrm>
            <a:off x="202556" y="804442"/>
            <a:ext cx="8080734" cy="58857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0E8FE5C-6089-4D01-2B96-3BA2649455CF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personType.h</a:t>
            </a:r>
            <a:endParaRPr lang="es-MX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17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595F23-D36B-A203-DB57-3304B321281A}"/>
              </a:ext>
            </a:extLst>
          </p:cNvPr>
          <p:cNvSpPr txBox="1"/>
          <p:nvPr/>
        </p:nvSpPr>
        <p:spPr>
          <a:xfrm>
            <a:off x="1569720" y="2211218"/>
            <a:ext cx="675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DISEÑO ORIENTADO A OBJETOS (OOD)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A4E8BD-CF38-B877-E1A1-C68EA0C79CFA}"/>
              </a:ext>
            </a:extLst>
          </p:cNvPr>
          <p:cNvSpPr txBox="1"/>
          <p:nvPr/>
        </p:nvSpPr>
        <p:spPr>
          <a:xfrm>
            <a:off x="115570" y="404614"/>
            <a:ext cx="376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Planificación y creación de una estructura lógica y organizada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9B8A8CD4-0F11-740E-F95A-CF0A159D9D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5054" y="1133504"/>
            <a:ext cx="854056" cy="688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brir llave 13">
            <a:extLst>
              <a:ext uri="{FF2B5EF4-FFF2-40B4-BE49-F238E27FC236}">
                <a16:creationId xmlns:a16="http://schemas.microsoft.com/office/drawing/2014/main" id="{EA2B82FA-3122-F9C1-9E3D-8119F7BBCBA8}"/>
              </a:ext>
            </a:extLst>
          </p:cNvPr>
          <p:cNvSpPr/>
          <p:nvPr/>
        </p:nvSpPr>
        <p:spPr>
          <a:xfrm rot="5400000">
            <a:off x="2786687" y="1489657"/>
            <a:ext cx="187345" cy="1255776"/>
          </a:xfrm>
          <a:prstGeom prst="leftBrace">
            <a:avLst/>
          </a:prstGeom>
          <a:ln>
            <a:solidFill>
              <a:srgbClr val="FF0000">
                <a:alpha val="95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F59220-5D1E-E63F-9620-F7A433144164}"/>
              </a:ext>
            </a:extLst>
          </p:cNvPr>
          <p:cNvSpPr txBox="1"/>
          <p:nvPr/>
        </p:nvSpPr>
        <p:spPr>
          <a:xfrm>
            <a:off x="4218942" y="266114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paradigma de programación que se basa en la idea de que el software se puede modelar en términos de objetos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E585EFA8-E445-74DE-AA08-D609D5ABB1C8}"/>
              </a:ext>
            </a:extLst>
          </p:cNvPr>
          <p:cNvSpPr/>
          <p:nvPr/>
        </p:nvSpPr>
        <p:spPr>
          <a:xfrm rot="5400000">
            <a:off x="5609591" y="173483"/>
            <a:ext cx="200658" cy="390143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3B16963B-D007-01DD-FD49-450E25D20D12}"/>
              </a:ext>
            </a:extLst>
          </p:cNvPr>
          <p:cNvCxnSpPr>
            <a:stCxn id="17" idx="2"/>
            <a:endCxn id="18" idx="1"/>
          </p:cNvCxnSpPr>
          <p:nvPr/>
        </p:nvCxnSpPr>
        <p:spPr>
          <a:xfrm rot="5400000">
            <a:off x="6073121" y="826243"/>
            <a:ext cx="834430" cy="1560832"/>
          </a:xfrm>
          <a:prstGeom prst="bentConnector5">
            <a:avLst>
              <a:gd name="adj1" fmla="val 27396"/>
              <a:gd name="adj2" fmla="val 100021"/>
              <a:gd name="adj3" fmla="val 726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81BCB10-BB99-9447-4A0F-793D8820DE5D}"/>
              </a:ext>
            </a:extLst>
          </p:cNvPr>
          <p:cNvSpPr txBox="1"/>
          <p:nvPr/>
        </p:nvSpPr>
        <p:spPr>
          <a:xfrm>
            <a:off x="1893570" y="3590328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ENFOQUE DE PROGRAMACIÓN QUE UTILIZA CLASES Y OBJETOS PARA MODELAR EL MUNDO REAL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E627D6B-8A0E-2E05-EF8F-C522CE769EEF}"/>
              </a:ext>
            </a:extLst>
          </p:cNvPr>
          <p:cNvCxnSpPr>
            <a:stCxn id="2" idx="2"/>
            <a:endCxn id="24" idx="0"/>
          </p:cNvCxnSpPr>
          <p:nvPr/>
        </p:nvCxnSpPr>
        <p:spPr>
          <a:xfrm>
            <a:off x="4945380" y="3165325"/>
            <a:ext cx="0" cy="425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00" name="Picture 4" descr="Aprende JAVA: ¿Cual es la diferencia entre una Clase y un Objeto en JAVA?">
            <a:extLst>
              <a:ext uri="{FF2B5EF4-FFF2-40B4-BE49-F238E27FC236}">
                <a16:creationId xmlns:a16="http://schemas.microsoft.com/office/drawing/2014/main" id="{4BD17909-291B-CC41-7FA6-B654F6EBC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7399" r="5933" b="2643"/>
          <a:stretch/>
        </p:blipFill>
        <p:spPr bwMode="auto">
          <a:xfrm>
            <a:off x="115570" y="4661662"/>
            <a:ext cx="2836684" cy="132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4DB1FD08-2D33-A719-F1AA-95082666CA76}"/>
              </a:ext>
            </a:extLst>
          </p:cNvPr>
          <p:cNvSpPr txBox="1"/>
          <p:nvPr/>
        </p:nvSpPr>
        <p:spPr>
          <a:xfrm>
            <a:off x="272933" y="6372381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Clases y objetos</a:t>
            </a:r>
          </a:p>
        </p:txBody>
      </p:sp>
      <p:pic>
        <p:nvPicPr>
          <p:cNvPr id="4102" name="Picture 6" descr="Encapsulación: definición e importancia">
            <a:extLst>
              <a:ext uri="{FF2B5EF4-FFF2-40B4-BE49-F238E27FC236}">
                <a16:creationId xmlns:a16="http://schemas.microsoft.com/office/drawing/2014/main" id="{D5DFF1DD-F192-EA2C-EC2B-EEABC7F8E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12326" r="22969" b="10617"/>
          <a:stretch/>
        </p:blipFill>
        <p:spPr bwMode="auto">
          <a:xfrm>
            <a:off x="3361690" y="4656661"/>
            <a:ext cx="1805478" cy="13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5849F03-C7AA-DC6C-45D8-69A29B5AB742}"/>
              </a:ext>
            </a:extLst>
          </p:cNvPr>
          <p:cNvSpPr txBox="1"/>
          <p:nvPr/>
        </p:nvSpPr>
        <p:spPr>
          <a:xfrm>
            <a:off x="2974056" y="640722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Encapsulamiento</a:t>
            </a:r>
          </a:p>
        </p:txBody>
      </p:sp>
      <p:pic>
        <p:nvPicPr>
          <p:cNvPr id="4104" name="Picture 8" descr="Paradigma de la programación orientada a objetos">
            <a:extLst>
              <a:ext uri="{FF2B5EF4-FFF2-40B4-BE49-F238E27FC236}">
                <a16:creationId xmlns:a16="http://schemas.microsoft.com/office/drawing/2014/main" id="{63939DFD-5A65-56F2-49EF-F37A32B92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r="5235" b="10982"/>
          <a:stretch/>
        </p:blipFill>
        <p:spPr bwMode="auto">
          <a:xfrm>
            <a:off x="5335849" y="4236659"/>
            <a:ext cx="3014401" cy="21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D213EB6B-3F98-60A9-51F3-A66F59CE222A}"/>
              </a:ext>
            </a:extLst>
          </p:cNvPr>
          <p:cNvSpPr txBox="1"/>
          <p:nvPr/>
        </p:nvSpPr>
        <p:spPr>
          <a:xfrm>
            <a:off x="5552676" y="640722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Abstracción</a:t>
            </a:r>
          </a:p>
        </p:txBody>
      </p:sp>
      <p:pic>
        <p:nvPicPr>
          <p:cNvPr id="4110" name="Picture 14" descr="Herencia - Iconos gratis de médico">
            <a:extLst>
              <a:ext uri="{FF2B5EF4-FFF2-40B4-BE49-F238E27FC236}">
                <a16:creationId xmlns:a16="http://schemas.microsoft.com/office/drawing/2014/main" id="{4F19D5A0-A8CE-6D39-3FC2-B9E53692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42" y="4335981"/>
            <a:ext cx="2036400" cy="20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152C7028-165A-B187-55EB-CA06BE10A4FF}"/>
              </a:ext>
            </a:extLst>
          </p:cNvPr>
          <p:cNvSpPr txBox="1"/>
          <p:nvPr/>
        </p:nvSpPr>
        <p:spPr>
          <a:xfrm>
            <a:off x="8403469" y="640722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Herencia</a:t>
            </a:r>
          </a:p>
        </p:txBody>
      </p:sp>
      <p:pic>
        <p:nvPicPr>
          <p:cNvPr id="4112" name="Picture 16" descr="Please follow the creatorof hitoribocchi, @katuwo__ , on twitter. Its a  gold mine. : r/HitoriBocchiOfficial">
            <a:extLst>
              <a:ext uri="{FF2B5EF4-FFF2-40B4-BE49-F238E27FC236}">
                <a16:creationId xmlns:a16="http://schemas.microsoft.com/office/drawing/2014/main" id="{70BB3FFA-9447-7D64-8748-3322F58B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0622" y1="27871" x2="44870" y2="77241"/>
                        <a14:foregroundMark x1="56684" y1="28922" x2="60622" y2="42507"/>
                        <a14:foregroundMark x1="47254" y1="33824" x2="46839" y2="56443"/>
                        <a14:foregroundMark x1="55855" y1="44608" x2="56062" y2="55672"/>
                        <a14:foregroundMark x1="59585" y1="51961" x2="59067" y2="66877"/>
                        <a14:foregroundMark x1="63731" y1="33053" x2="61554" y2="46849"/>
                        <a14:foregroundMark x1="52642" y1="45168" x2="39171" y2="57633"/>
                        <a14:foregroundMark x1="39171" y1="57633" x2="39171" y2="57633"/>
                        <a14:foregroundMark x1="44974" y1="47129" x2="44974" y2="47129"/>
                        <a14:foregroundMark x1="59171" y1="67857" x2="59171" y2="67857"/>
                        <a14:foregroundMark x1="53264" y1="78081" x2="53264" y2="78081"/>
                        <a14:foregroundMark x1="35751" y1="62675" x2="35751" y2="62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17664" r="15877" b="13188"/>
          <a:stretch/>
        </p:blipFill>
        <p:spPr bwMode="auto">
          <a:xfrm>
            <a:off x="11309607" y="5212080"/>
            <a:ext cx="882393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5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110AA7-BA5A-24D4-7B92-072E4A87A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2" t="15359" r="17643" b="29873"/>
          <a:stretch/>
        </p:blipFill>
        <p:spPr>
          <a:xfrm>
            <a:off x="0" y="1498922"/>
            <a:ext cx="11181876" cy="46819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C24D78-F481-497F-504B-63FF60D4235B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partTimeEmployee.h</a:t>
            </a:r>
            <a:endParaRPr lang="es-MX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93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D1B485-B5E5-D2BC-0FF6-40F699CF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7" t="15021" r="70760" b="32743"/>
          <a:stretch/>
        </p:blipFill>
        <p:spPr>
          <a:xfrm>
            <a:off x="179406" y="902824"/>
            <a:ext cx="4809281" cy="56811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ECCB0-62D8-52FA-C0E8-A0386053409A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personType_definitions.cpp</a:t>
            </a:r>
            <a:endParaRPr lang="es-MX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05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47AC48-3F8C-6C31-6A36-B17499F99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" t="15274" r="53956" b="42701"/>
          <a:stretch/>
        </p:blipFill>
        <p:spPr>
          <a:xfrm>
            <a:off x="260429" y="908614"/>
            <a:ext cx="9938539" cy="56889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AD09AA-FF0C-97B2-4169-7B84A0004A1B}"/>
              </a:ext>
            </a:extLst>
          </p:cNvPr>
          <p:cNvSpPr txBox="1"/>
          <p:nvPr/>
        </p:nvSpPr>
        <p:spPr>
          <a:xfrm>
            <a:off x="2293620" y="39701"/>
            <a:ext cx="7816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partTimeEmployee_definitions.cpp</a:t>
            </a:r>
            <a:endParaRPr lang="es-MX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79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83391E1-F29F-7B3E-BF5F-B2F8C070E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7" t="15106" r="22627" b="58227"/>
          <a:stretch/>
        </p:blipFill>
        <p:spPr>
          <a:xfrm>
            <a:off x="0" y="954911"/>
            <a:ext cx="10815681" cy="23554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333CEF-B77F-AFBD-4D08-87933BA75C5F}"/>
              </a:ext>
            </a:extLst>
          </p:cNvPr>
          <p:cNvSpPr txBox="1"/>
          <p:nvPr/>
        </p:nvSpPr>
        <p:spPr>
          <a:xfrm>
            <a:off x="2293620" y="39701"/>
            <a:ext cx="7028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main.cpp</a:t>
            </a:r>
            <a:endParaRPr lang="es-MX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894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062F1E-A40A-3AF2-7245-40094642E618}"/>
              </a:ext>
            </a:extLst>
          </p:cNvPr>
          <p:cNvSpPr txBox="1"/>
          <p:nvPr/>
        </p:nvSpPr>
        <p:spPr>
          <a:xfrm>
            <a:off x="2293620" y="39701"/>
            <a:ext cx="702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RAZONES CLAVE PARA ESTA CONVENCION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8BFA48-C463-2971-58FD-22B8C1C6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07" y="501366"/>
            <a:ext cx="10472195" cy="5386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Separación de Interfaz e Implementación: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archivo de encabezado (.h) contiene las declaraciones de clases, funciones y variables, proporcionando la interfaz pública que otros archivos pueden usar.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archivo de implementación (.</a:t>
            </a:r>
            <a:r>
              <a:rPr lang="es-MX" alt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cpp</a:t>
            </a: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 contiene las definiciones de las funciones y variables, manteniendo los detalles de implementación ocultos a los usuarios de la interfaz.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Facilita la Modularidad: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Esta convención facilita la creación de módulos independientes que se pueden reutilizar en diferentes partes de un proyecto o incluso en diferentes proyectos.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Separación en el Proceso de Compilación: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Durante el proceso de compilación, los archivos de encabezado se incluyen en los archivos fuente para proporcionar declaraciones necesarias, pero no se compilan directamente.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archivos de implementación se compilan por separado.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Mejora la Legibilidad: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 seguir esta convención, cuando alguien revisa tu código, puede identificar rápidamente los archivos de encabezado y los archivos de implementación. Esto mejora la legibilidad y facilita el mantenimiento.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16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C8665A-B6C6-46BB-9012-A9223856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964DE-AB9E-402E-8B81-8AA9BB479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61BE5E-E17F-47E3-AF50-969EA826B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DEE893-C964-70C1-88A6-E9213C329206}"/>
              </a:ext>
            </a:extLst>
          </p:cNvPr>
          <p:cNvSpPr txBox="1"/>
          <p:nvPr/>
        </p:nvSpPr>
        <p:spPr>
          <a:xfrm>
            <a:off x="558800" y="248920"/>
            <a:ext cx="243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8A1E54-B539-CCEB-63DF-4F5A19848891}"/>
              </a:ext>
            </a:extLst>
          </p:cNvPr>
          <p:cNvSpPr/>
          <p:nvPr/>
        </p:nvSpPr>
        <p:spPr>
          <a:xfrm>
            <a:off x="654262" y="1537712"/>
            <a:ext cx="2275840" cy="1427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Componentes</a:t>
            </a:r>
          </a:p>
          <a:p>
            <a:pPr algn="ctr"/>
            <a:endParaRPr lang="es-MX" b="1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4EAEEB4-48AB-B442-AC97-1FA1B6292F6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2930102" y="2251452"/>
            <a:ext cx="691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A041D2-A50F-48F9-46DA-0F349ED121C3}"/>
              </a:ext>
            </a:extLst>
          </p:cNvPr>
          <p:cNvSpPr/>
          <p:nvPr/>
        </p:nvSpPr>
        <p:spPr>
          <a:xfrm>
            <a:off x="3621828" y="1537712"/>
            <a:ext cx="2275840" cy="1427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Objetos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FC7983-988C-A5EB-4D4A-FD04D15CBA25}"/>
              </a:ext>
            </a:extLst>
          </p:cNvPr>
          <p:cNvSpPr txBox="1"/>
          <p:nvPr/>
        </p:nvSpPr>
        <p:spPr>
          <a:xfrm>
            <a:off x="1198246" y="1168380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Identificar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593696BB-B057-1DC4-4B8F-3648594AAB43}"/>
              </a:ext>
            </a:extLst>
          </p:cNvPr>
          <p:cNvSpPr/>
          <p:nvPr/>
        </p:nvSpPr>
        <p:spPr>
          <a:xfrm>
            <a:off x="5963289" y="1405632"/>
            <a:ext cx="391160" cy="17983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EA71ECE-B55C-6661-AA15-E196AF9D60F5}"/>
              </a:ext>
            </a:extLst>
          </p:cNvPr>
          <p:cNvSpPr txBox="1"/>
          <p:nvPr/>
        </p:nvSpPr>
        <p:spPr>
          <a:xfrm>
            <a:off x="2989157" y="193546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son</a:t>
            </a:r>
          </a:p>
        </p:txBody>
      </p:sp>
      <p:sp>
        <p:nvSpPr>
          <p:cNvPr id="19" name="Cilindro 18">
            <a:extLst>
              <a:ext uri="{FF2B5EF4-FFF2-40B4-BE49-F238E27FC236}">
                <a16:creationId xmlns:a16="http://schemas.microsoft.com/office/drawing/2014/main" id="{BC62379A-D7BD-FEA5-C4C2-C057B7B5773E}"/>
              </a:ext>
            </a:extLst>
          </p:cNvPr>
          <p:cNvSpPr/>
          <p:nvPr/>
        </p:nvSpPr>
        <p:spPr>
          <a:xfrm>
            <a:off x="6898105" y="1287552"/>
            <a:ext cx="956734" cy="91440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20" name="Diagrama de flujo: documento 19">
            <a:extLst>
              <a:ext uri="{FF2B5EF4-FFF2-40B4-BE49-F238E27FC236}">
                <a16:creationId xmlns:a16="http://schemas.microsoft.com/office/drawing/2014/main" id="{0CCA1AF0-4B47-7897-DCC0-00463EB9F2CE}"/>
              </a:ext>
            </a:extLst>
          </p:cNvPr>
          <p:cNvSpPr/>
          <p:nvPr/>
        </p:nvSpPr>
        <p:spPr>
          <a:xfrm>
            <a:off x="6718751" y="2269918"/>
            <a:ext cx="1363133" cy="97401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Operaciones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F2F7325F-0808-DB29-4381-D16E600F0569}"/>
              </a:ext>
            </a:extLst>
          </p:cNvPr>
          <p:cNvSpPr/>
          <p:nvPr/>
        </p:nvSpPr>
        <p:spPr>
          <a:xfrm>
            <a:off x="8184095" y="1935460"/>
            <a:ext cx="867834" cy="60113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Diagrama de flujo: conector 21">
            <a:extLst>
              <a:ext uri="{FF2B5EF4-FFF2-40B4-BE49-F238E27FC236}">
                <a16:creationId xmlns:a16="http://schemas.microsoft.com/office/drawing/2014/main" id="{E8A6623D-F42F-7CA1-E4AC-7CE2A35CD600}"/>
              </a:ext>
            </a:extLst>
          </p:cNvPr>
          <p:cNvSpPr/>
          <p:nvPr/>
        </p:nvSpPr>
        <p:spPr>
          <a:xfrm>
            <a:off x="9103907" y="1823782"/>
            <a:ext cx="2097493" cy="796651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Encapsulamiento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B974464-7122-B5A7-86AA-8537E17C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28512"/>
            <a:ext cx="4445287" cy="1855731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F6F9A95-F51B-63B6-D1C3-68FF54C79746}"/>
              </a:ext>
            </a:extLst>
          </p:cNvPr>
          <p:cNvCxnSpPr>
            <a:stCxn id="14" idx="2"/>
          </p:cNvCxnSpPr>
          <p:nvPr/>
        </p:nvCxnSpPr>
        <p:spPr>
          <a:xfrm>
            <a:off x="4759748" y="2965192"/>
            <a:ext cx="0" cy="1170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0DB55C8-FCCD-B071-E48A-F9BA1265CCD6}"/>
              </a:ext>
            </a:extLst>
          </p:cNvPr>
          <p:cNvSpPr txBox="1"/>
          <p:nvPr/>
        </p:nvSpPr>
        <p:spPr>
          <a:xfrm>
            <a:off x="6300671" y="1117342"/>
            <a:ext cx="508281" cy="23749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s-MX" dirty="0"/>
              <a:t>Combina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D41847F-895A-46C4-3F35-357C295B8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9" t="15370" r="55858" b="66393"/>
          <a:stretch/>
        </p:blipFill>
        <p:spPr>
          <a:xfrm>
            <a:off x="5964622" y="3864605"/>
            <a:ext cx="4624077" cy="159375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08A53179-36B3-A60F-64D3-765B952E1C9F}"/>
              </a:ext>
            </a:extLst>
          </p:cNvPr>
          <p:cNvSpPr txBox="1"/>
          <p:nvPr/>
        </p:nvSpPr>
        <p:spPr>
          <a:xfrm>
            <a:off x="3828197" y="3361432"/>
            <a:ext cx="100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C++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250779E-D283-8818-796E-74D4F8B6C848}"/>
              </a:ext>
            </a:extLst>
          </p:cNvPr>
          <p:cNvSpPr txBox="1"/>
          <p:nvPr/>
        </p:nvSpPr>
        <p:spPr>
          <a:xfrm>
            <a:off x="4993927" y="6017854"/>
            <a:ext cx="295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>
                <a:solidFill>
                  <a:srgbClr val="FF0000"/>
                </a:solidFill>
              </a:rPr>
              <a:t>PALABRA RESERVADA</a:t>
            </a:r>
          </a:p>
        </p:txBody>
      </p: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F0FD19C0-AA32-39B3-875C-53F24DF6F3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1302" y="4867766"/>
            <a:ext cx="1667935" cy="632245"/>
          </a:xfrm>
          <a:prstGeom prst="bentConnector3">
            <a:avLst>
              <a:gd name="adj1" fmla="val 987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2" descr="Hitoribocchi no OO Seikatsu – terrenceswiff">
            <a:extLst>
              <a:ext uri="{FF2B5EF4-FFF2-40B4-BE49-F238E27FC236}">
                <a16:creationId xmlns:a16="http://schemas.microsoft.com/office/drawing/2014/main" id="{BC0A38BD-0753-0D85-9C38-CDC697FC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5" b="98256" l="6897" r="96552">
                        <a14:foregroundMark x1="23153" y1="52907" x2="8867" y2="80814"/>
                        <a14:foregroundMark x1="7882" y1="87209" x2="25616" y2="90116"/>
                        <a14:foregroundMark x1="7389" y1="93023" x2="33005" y2="94767"/>
                        <a14:foregroundMark x1="15271" y1="87791" x2="47783" y2="56977"/>
                        <a14:foregroundMark x1="54187" y1="40116" x2="91626" y2="83140"/>
                        <a14:foregroundMark x1="85714" y1="91860" x2="31527" y2="90698"/>
                        <a14:foregroundMark x1="31527" y1="90698" x2="31034" y2="91279"/>
                        <a14:foregroundMark x1="58621" y1="47674" x2="37931" y2="80814"/>
                        <a14:foregroundMark x1="37931" y1="80814" x2="37931" y2="80814"/>
                        <a14:foregroundMark x1="60099" y1="65698" x2="45320" y2="76744"/>
                        <a14:foregroundMark x1="17241" y1="67442" x2="31527" y2="77326"/>
                        <a14:foregroundMark x1="7882" y1="98837" x2="70443" y2="96512"/>
                        <a14:foregroundMark x1="36453" y1="50000" x2="31034" y2="64535"/>
                        <a14:foregroundMark x1="83744" y1="52907" x2="73399" y2="65698"/>
                        <a14:foregroundMark x1="91133" y1="92442" x2="92118" y2="94767"/>
                        <a14:foregroundMark x1="92118" y1="90116" x2="96552" y2="95349"/>
                        <a14:foregroundMark x1="73399" y1="6395" x2="73399" y2="6395"/>
                        <a14:foregroundMark x1="76355" y1="22674" x2="76355" y2="22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288" y="5234517"/>
            <a:ext cx="19335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2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68949AE-4931-6400-D7CE-EC4609BF87B8}"/>
              </a:ext>
            </a:extLst>
          </p:cNvPr>
          <p:cNvSpPr txBox="1"/>
          <p:nvPr/>
        </p:nvSpPr>
        <p:spPr>
          <a:xfrm>
            <a:off x="382794" y="223520"/>
            <a:ext cx="10722086" cy="59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Clases</a:t>
            </a:r>
          </a:p>
        </p:txBody>
      </p:sp>
      <p:pic>
        <p:nvPicPr>
          <p:cNvPr id="1028" name="Picture 4" descr="Qué es un objeto en programación?">
            <a:extLst>
              <a:ext uri="{FF2B5EF4-FFF2-40B4-BE49-F238E27FC236}">
                <a16:creationId xmlns:a16="http://schemas.microsoft.com/office/drawing/2014/main" id="{3FB0BB0E-58FC-3930-1FA3-B790AFAD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8" y="1010868"/>
            <a:ext cx="4219329" cy="19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7FAD27-D207-3421-41D2-89C02BAF7936}"/>
              </a:ext>
            </a:extLst>
          </p:cNvPr>
          <p:cNvSpPr txBox="1"/>
          <p:nvPr/>
        </p:nvSpPr>
        <p:spPr>
          <a:xfrm>
            <a:off x="1340837" y="2809446"/>
            <a:ext cx="2182450" cy="41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Plantilla o Molde</a:t>
            </a:r>
          </a:p>
        </p:txBody>
      </p:sp>
      <p:sp>
        <p:nvSpPr>
          <p:cNvPr id="8" name="Cilindro 7">
            <a:extLst>
              <a:ext uri="{FF2B5EF4-FFF2-40B4-BE49-F238E27FC236}">
                <a16:creationId xmlns:a16="http://schemas.microsoft.com/office/drawing/2014/main" id="{955235B6-E2EF-3E9E-9F98-BC7950E824B5}"/>
              </a:ext>
            </a:extLst>
          </p:cNvPr>
          <p:cNvSpPr/>
          <p:nvPr/>
        </p:nvSpPr>
        <p:spPr>
          <a:xfrm>
            <a:off x="8719374" y="469287"/>
            <a:ext cx="1004141" cy="10389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9" name="Diagrama de flujo: documento 8">
            <a:extLst>
              <a:ext uri="{FF2B5EF4-FFF2-40B4-BE49-F238E27FC236}">
                <a16:creationId xmlns:a16="http://schemas.microsoft.com/office/drawing/2014/main" id="{694323DF-14B4-91EE-A965-F7A89DC679FB}"/>
              </a:ext>
            </a:extLst>
          </p:cNvPr>
          <p:cNvSpPr/>
          <p:nvPr/>
        </p:nvSpPr>
        <p:spPr>
          <a:xfrm>
            <a:off x="8506105" y="1818161"/>
            <a:ext cx="1430677" cy="1106728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Operaciones</a:t>
            </a:r>
            <a:endParaRPr lang="es-MX" b="1" dirty="0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A724C71-E5E2-3004-F1D3-22083722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5" t="15271" r="52049" b="65000"/>
          <a:stretch/>
        </p:blipFill>
        <p:spPr>
          <a:xfrm>
            <a:off x="4648043" y="1158695"/>
            <a:ext cx="2948690" cy="1185026"/>
          </a:xfrm>
          <a:prstGeom prst="rect">
            <a:avLst/>
          </a:prstGeom>
        </p:spPr>
      </p:pic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E8631F96-99AC-DC41-24D7-4E791F3079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2389" y="1967878"/>
            <a:ext cx="2383716" cy="245081"/>
          </a:xfrm>
          <a:prstGeom prst="bentConnector4">
            <a:avLst>
              <a:gd name="adj1" fmla="val 14604"/>
              <a:gd name="adj2" fmla="val 33177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1A6AD9BF-C892-3914-841F-38E6FB0DD901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 flipV="1">
            <a:off x="6512605" y="988780"/>
            <a:ext cx="2206770" cy="339831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26BE8DC-6297-1CB7-11E3-486CCC223754}"/>
              </a:ext>
            </a:extLst>
          </p:cNvPr>
          <p:cNvSpPr txBox="1"/>
          <p:nvPr/>
        </p:nvSpPr>
        <p:spPr>
          <a:xfrm>
            <a:off x="417114" y="3768008"/>
            <a:ext cx="4029892" cy="734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</a:t>
            </a:r>
            <a:r>
              <a:rPr lang="es-MX" b="0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rear múltiples objetos (instancias) basados en esa clase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7759BE1-2EA2-38B1-2F15-F64EDF761E41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flipH="1">
            <a:off x="2432061" y="3229100"/>
            <a:ext cx="1" cy="538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50BBBE5-CA00-B309-8140-54C276350275}"/>
              </a:ext>
            </a:extLst>
          </p:cNvPr>
          <p:cNvSpPr txBox="1"/>
          <p:nvPr/>
        </p:nvSpPr>
        <p:spPr>
          <a:xfrm>
            <a:off x="417114" y="5153326"/>
            <a:ext cx="4029892" cy="734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Cada objeto tendrá sus propios valores de atributos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AF00417-0BF2-FBAA-2588-CF0DC7154ADE}"/>
              </a:ext>
            </a:extLst>
          </p:cNvPr>
          <p:cNvSpPr txBox="1"/>
          <p:nvPr/>
        </p:nvSpPr>
        <p:spPr>
          <a:xfrm>
            <a:off x="6237459" y="5143496"/>
            <a:ext cx="2481915" cy="734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Comparten la misma estructura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77595E8-AE65-7762-95DA-CFB1E8824AEF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4447007" y="5510694"/>
            <a:ext cx="1790452" cy="9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515BA35-841F-68D4-52BC-AC527F9206A6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7478416" y="3768008"/>
            <a:ext cx="0" cy="1375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errar llave 35">
            <a:extLst>
              <a:ext uri="{FF2B5EF4-FFF2-40B4-BE49-F238E27FC236}">
                <a16:creationId xmlns:a16="http://schemas.microsoft.com/office/drawing/2014/main" id="{FE86323B-1839-E8B9-9616-F3D2708BD9A5}"/>
              </a:ext>
            </a:extLst>
          </p:cNvPr>
          <p:cNvSpPr/>
          <p:nvPr/>
        </p:nvSpPr>
        <p:spPr>
          <a:xfrm rot="5400000">
            <a:off x="7406951" y="975857"/>
            <a:ext cx="142930" cy="5217620"/>
          </a:xfrm>
          <a:prstGeom prst="rightBrace">
            <a:avLst>
              <a:gd name="adj1" fmla="val 8333"/>
              <a:gd name="adj2" fmla="val 5010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F15FA0C-8BD7-DCC1-052B-855769D12996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2432061" y="4502402"/>
            <a:ext cx="0" cy="650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itori Bocchi (2)">
            <a:extLst>
              <a:ext uri="{FF2B5EF4-FFF2-40B4-BE49-F238E27FC236}">
                <a16:creationId xmlns:a16="http://schemas.microsoft.com/office/drawing/2014/main" id="{C8588237-4A36-9128-B77B-5674FA7A2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1" t="36087" r="17567" b="35177"/>
          <a:stretch/>
        </p:blipFill>
        <p:spPr bwMode="auto">
          <a:xfrm>
            <a:off x="0" y="5974081"/>
            <a:ext cx="1908179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77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89AC6-29EB-9134-D859-CDF16671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92" y="182880"/>
            <a:ext cx="9692640" cy="827722"/>
          </a:xfrm>
        </p:spPr>
        <p:txBody>
          <a:bodyPr/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 de clases</a:t>
            </a:r>
          </a:p>
        </p:txBody>
      </p:sp>
      <p:pic>
        <p:nvPicPr>
          <p:cNvPr id="3078" name="Picture 6" descr="Generador de diagramas de clase UML con JavaScript - Parzibyte's blog">
            <a:extLst>
              <a:ext uri="{FF2B5EF4-FFF2-40B4-BE49-F238E27FC236}">
                <a16:creationId xmlns:a16="http://schemas.microsoft.com/office/drawing/2014/main" id="{25070A51-D0CC-1B1C-5D89-2C644172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" y="1374457"/>
            <a:ext cx="4644390" cy="26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rro blanco, perro cachorro de dibujos animados, perros, blanco, gato como  mamífero, animales png | Klipartz">
            <a:extLst>
              <a:ext uri="{FF2B5EF4-FFF2-40B4-BE49-F238E27FC236}">
                <a16:creationId xmlns:a16="http://schemas.microsoft.com/office/drawing/2014/main" id="{814FE7B6-55C1-E9C3-24F2-AAADA515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3" b="94556" l="7416" r="95056">
                        <a14:foregroundMark x1="64607" y1="13291" x2="50674" y2="63331"/>
                        <a14:foregroundMark x1="50674" y1="63331" x2="50337" y2="63811"/>
                        <a14:foregroundMark x1="52697" y1="30504" x2="33708" y2="80384"/>
                        <a14:foregroundMark x1="73596" y1="38911" x2="56292" y2="81185"/>
                        <a14:foregroundMark x1="56292" y1="81185" x2="56292" y2="83667"/>
                        <a14:foregroundMark x1="78090" y1="94556" x2="20112" y2="87670"/>
                        <a14:foregroundMark x1="7640" y1="75741" x2="7640" y2="75741"/>
                        <a14:foregroundMark x1="80674" y1="88871" x2="66067" y2="83507"/>
                        <a14:foregroundMark x1="67303" y1="67494" x2="67303" y2="69896"/>
                        <a14:foregroundMark x1="89101" y1="26181" x2="74719" y2="35709"/>
                        <a14:foregroundMark x1="76180" y1="11289" x2="32809" y2="19376"/>
                        <a14:foregroundMark x1="20112" y1="18094" x2="29775" y2="21377"/>
                        <a14:foregroundMark x1="29775" y1="21377" x2="39551" y2="27382"/>
                        <a14:foregroundMark x1="70337" y1="4163" x2="80337" y2="15933"/>
                        <a14:foregroundMark x1="90225" y1="30264" x2="89663" y2="38831"/>
                        <a14:foregroundMark x1="89663" y1="38831" x2="91798" y2="39392"/>
                        <a14:foregroundMark x1="73371" y1="25941" x2="69551" y2="17854"/>
                        <a14:foregroundMark x1="95056" y1="30184" x2="95056" y2="29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9" y="4354653"/>
            <a:ext cx="1488122" cy="208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436A155-14D0-2A62-0377-D8BE04F4BB35}"/>
              </a:ext>
            </a:extLst>
          </p:cNvPr>
          <p:cNvSpPr/>
          <p:nvPr/>
        </p:nvSpPr>
        <p:spPr>
          <a:xfrm>
            <a:off x="571500" y="1466850"/>
            <a:ext cx="2259330" cy="4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PERRO	</a:t>
            </a:r>
            <a:endParaRPr lang="es-MX" dirty="0">
              <a:solidFill>
                <a:schemeClr val="tx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3082" name="Picture 10" descr="Relaciones en Diagramas de clases UML">
            <a:extLst>
              <a:ext uri="{FF2B5EF4-FFF2-40B4-BE49-F238E27FC236}">
                <a16:creationId xmlns:a16="http://schemas.microsoft.com/office/drawing/2014/main" id="{2B6CDFCF-C5E4-2DA2-99F9-EB5AD9DF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0" y="899929"/>
            <a:ext cx="5621782" cy="35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ersona - Iconos gratis de usuario">
            <a:extLst>
              <a:ext uri="{FF2B5EF4-FFF2-40B4-BE49-F238E27FC236}">
                <a16:creationId xmlns:a16="http://schemas.microsoft.com/office/drawing/2014/main" id="{155DEE69-7ED2-9151-B8B8-ED543C5C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8" y="4299030"/>
            <a:ext cx="2291787" cy="22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3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6492</TotalTime>
  <Words>1928</Words>
  <Application>Microsoft Office PowerPoint</Application>
  <PresentationFormat>Panorámica</PresentationFormat>
  <Paragraphs>264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64</vt:i4>
      </vt:variant>
    </vt:vector>
  </HeadingPairs>
  <TitlesOfParts>
    <vt:vector size="77" baseType="lpstr">
      <vt:lpstr>Abadi</vt:lpstr>
      <vt:lpstr>ADLaM Display</vt:lpstr>
      <vt:lpstr>Arial</vt:lpstr>
      <vt:lpstr>Calibri</vt:lpstr>
      <vt:lpstr>Calibri Light</vt:lpstr>
      <vt:lpstr>Century Schoolbook</vt:lpstr>
      <vt:lpstr>Consolas</vt:lpstr>
      <vt:lpstr>Söhne</vt:lpstr>
      <vt:lpstr>Tw Cen MT</vt:lpstr>
      <vt:lpstr>Wingdings 2</vt:lpstr>
      <vt:lpstr>Tema de Office</vt:lpstr>
      <vt:lpstr>Gota</vt:lpstr>
      <vt:lpstr>Vista</vt:lpstr>
      <vt:lpstr>ESTRUCTURA DE DATOS CON C++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de clases</vt:lpstr>
      <vt:lpstr>Presentación de PowerPoint</vt:lpstr>
      <vt:lpstr>Especificadores de acceso </vt:lpstr>
      <vt:lpstr>Ejemplo:clockType_version1</vt:lpstr>
      <vt:lpstr>Codificación</vt:lpstr>
      <vt:lpstr>¿Qué vemos en lo anterior?</vt:lpstr>
      <vt:lpstr>Presentación de PowerPoint</vt:lpstr>
      <vt:lpstr>Propiedades de los constructores</vt:lpstr>
      <vt:lpstr>Ejemplo:clockType_version1.1</vt:lpstr>
      <vt:lpstr>Objetos</vt:lpstr>
      <vt:lpstr>Ejemplo de instancia</vt:lpstr>
      <vt:lpstr>Implementation de funciones miembro</vt:lpstr>
      <vt:lpstr>setTime</vt:lpstr>
      <vt:lpstr>getTime</vt:lpstr>
      <vt:lpstr>increments</vt:lpstr>
      <vt:lpstr>equalTime</vt:lpstr>
      <vt:lpstr>Operador de asignación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 DE DATOS</dc:title>
  <dc:creator>Leonardo Vicente Jimenez</dc:creator>
  <cp:lastModifiedBy>Leonardo Vicente Jimenez</cp:lastModifiedBy>
  <cp:revision>8</cp:revision>
  <dcterms:created xsi:type="dcterms:W3CDTF">2023-11-06T21:14:24Z</dcterms:created>
  <dcterms:modified xsi:type="dcterms:W3CDTF">2023-11-16T15:54:08Z</dcterms:modified>
</cp:coreProperties>
</file>